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2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96" r:id="rId28"/>
    <p:sldId id="297" r:id="rId29"/>
    <p:sldId id="298" r:id="rId30"/>
    <p:sldId id="285" r:id="rId31"/>
    <p:sldId id="287" r:id="rId32"/>
    <p:sldId id="288" r:id="rId33"/>
    <p:sldId id="289" r:id="rId34"/>
    <p:sldId id="290" r:id="rId35"/>
    <p:sldId id="291" r:id="rId36"/>
    <p:sldId id="294" r:id="rId37"/>
    <p:sldId id="292" r:id="rId38"/>
    <p:sldId id="29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454C3B-A15A-4345-B39C-DC95FF069BC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E8CB36B-F157-4C54-B93B-239CAEA315B6}">
      <dgm:prSet phldrT="[Текст]" custT="1"/>
      <dgm:spPr/>
      <dgm:t>
        <a:bodyPr/>
        <a:lstStyle/>
        <a:p>
          <a:r>
            <a:rPr lang="ru-RU" sz="2500" dirty="0">
              <a:latin typeface="Times New Roman" pitchFamily="18" charset="0"/>
              <a:cs typeface="Times New Roman" pitchFamily="18" charset="0"/>
            </a:rPr>
            <a:t>Ненасытность общества потребления</a:t>
          </a:r>
        </a:p>
      </dgm:t>
    </dgm:pt>
    <dgm:pt modelId="{68CB455F-FD8A-423E-9770-925626BE533D}" type="parTrans" cxnId="{9C37970D-89AA-4A39-95B7-75BC4C56159F}">
      <dgm:prSet/>
      <dgm:spPr/>
      <dgm:t>
        <a:bodyPr/>
        <a:lstStyle/>
        <a:p>
          <a:endParaRPr lang="ru-RU"/>
        </a:p>
      </dgm:t>
    </dgm:pt>
    <dgm:pt modelId="{545FB26A-13DD-4B95-BB8D-1BFB02301F9D}" type="sibTrans" cxnId="{9C37970D-89AA-4A39-95B7-75BC4C56159F}">
      <dgm:prSet/>
      <dgm:spPr/>
      <dgm:t>
        <a:bodyPr/>
        <a:lstStyle/>
        <a:p>
          <a:endParaRPr lang="ru-RU"/>
        </a:p>
      </dgm:t>
    </dgm:pt>
    <dgm:pt modelId="{00215F30-D266-498E-9FAF-C0D0FC03D29C}">
      <dgm:prSet phldrT="[Текст]" custT="1"/>
      <dgm:spPr/>
      <dgm:t>
        <a:bodyPr/>
        <a:lstStyle/>
        <a:p>
          <a:pPr algn="l"/>
          <a:r>
            <a:rPr lang="ru-RU" sz="2400" dirty="0">
              <a:latin typeface="Times New Roman" pitchFamily="18" charset="0"/>
              <a:cs typeface="Times New Roman" pitchFamily="18" charset="0"/>
            </a:rPr>
            <a:t>Рынок биотехнологий, генной инженерии, искусственного интеллекта (незрелых, непроверенных)</a:t>
          </a:r>
        </a:p>
      </dgm:t>
    </dgm:pt>
    <dgm:pt modelId="{853B934C-6430-4D7C-B90D-F7884A2F2841}" type="parTrans" cxnId="{04EECC7A-AB3E-4C20-9B1D-7A1A4DFBA7E2}">
      <dgm:prSet/>
      <dgm:spPr/>
      <dgm:t>
        <a:bodyPr/>
        <a:lstStyle/>
        <a:p>
          <a:endParaRPr lang="ru-RU"/>
        </a:p>
      </dgm:t>
    </dgm:pt>
    <dgm:pt modelId="{C09164C1-2CD1-443E-8220-BB52E87DC98F}" type="sibTrans" cxnId="{04EECC7A-AB3E-4C20-9B1D-7A1A4DFBA7E2}">
      <dgm:prSet/>
      <dgm:spPr/>
      <dgm:t>
        <a:bodyPr/>
        <a:lstStyle/>
        <a:p>
          <a:endParaRPr lang="ru-RU"/>
        </a:p>
      </dgm:t>
    </dgm:pt>
    <dgm:pt modelId="{CA1BEAA5-24C1-4076-ADBA-A7F29B0D7A60}">
      <dgm:prSet custT="1"/>
      <dgm:spPr/>
      <dgm:t>
        <a:bodyPr/>
        <a:lstStyle/>
        <a:p>
          <a:r>
            <a:rPr lang="ru-RU" sz="2500" dirty="0">
              <a:latin typeface="Times New Roman" pitchFamily="18" charset="0"/>
              <a:cs typeface="Times New Roman" pitchFamily="18" charset="0"/>
            </a:rPr>
            <a:t>Мутации, новые вирусы и болезни</a:t>
          </a:r>
        </a:p>
      </dgm:t>
    </dgm:pt>
    <dgm:pt modelId="{6528D783-2092-4B9D-9A34-49C60E36121E}" type="parTrans" cxnId="{6CE408A1-C9CC-48B4-8ABA-7CC2C6BAB739}">
      <dgm:prSet/>
      <dgm:spPr/>
      <dgm:t>
        <a:bodyPr/>
        <a:lstStyle/>
        <a:p>
          <a:endParaRPr lang="ru-RU"/>
        </a:p>
      </dgm:t>
    </dgm:pt>
    <dgm:pt modelId="{E961AC3C-6062-452E-B05B-2B2E0E2006EE}" type="sibTrans" cxnId="{6CE408A1-C9CC-48B4-8ABA-7CC2C6BAB739}">
      <dgm:prSet/>
      <dgm:spPr/>
      <dgm:t>
        <a:bodyPr/>
        <a:lstStyle/>
        <a:p>
          <a:endParaRPr lang="ru-RU"/>
        </a:p>
      </dgm:t>
    </dgm:pt>
    <dgm:pt modelId="{83FEB1E8-411F-4F79-A2E0-96A8083A6E51}">
      <dgm:prSet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Сокращение и исчезновение Человека на Земле становится реальным</a:t>
          </a:r>
        </a:p>
      </dgm:t>
    </dgm:pt>
    <dgm:pt modelId="{1CE8272B-4264-4409-A8A8-D308EF3629A5}" type="parTrans" cxnId="{24B0C61D-B5B9-40AF-B5B1-E4468F69530C}">
      <dgm:prSet/>
      <dgm:spPr/>
      <dgm:t>
        <a:bodyPr/>
        <a:lstStyle/>
        <a:p>
          <a:endParaRPr lang="ru-RU"/>
        </a:p>
      </dgm:t>
    </dgm:pt>
    <dgm:pt modelId="{E4F6DDD5-174A-4246-9F50-C06345F9EDC2}" type="sibTrans" cxnId="{24B0C61D-B5B9-40AF-B5B1-E4468F69530C}">
      <dgm:prSet/>
      <dgm:spPr/>
      <dgm:t>
        <a:bodyPr/>
        <a:lstStyle/>
        <a:p>
          <a:endParaRPr lang="ru-RU"/>
        </a:p>
      </dgm:t>
    </dgm:pt>
    <dgm:pt modelId="{DEFE74C2-784F-46D5-944E-16159F28A787}" type="pres">
      <dgm:prSet presAssocID="{56454C3B-A15A-4345-B39C-DC95FF069BC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8E2177-D629-4770-ACA5-3F1FE273DDD9}" type="pres">
      <dgm:prSet presAssocID="{56454C3B-A15A-4345-B39C-DC95FF069BCF}" presName="dummyMaxCanvas" presStyleCnt="0">
        <dgm:presLayoutVars/>
      </dgm:prSet>
      <dgm:spPr/>
    </dgm:pt>
    <dgm:pt modelId="{6D4F3B47-E3E3-439A-BB1D-CD29A479FB61}" type="pres">
      <dgm:prSet presAssocID="{56454C3B-A15A-4345-B39C-DC95FF069BCF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06AF5B-E999-4D19-9D8F-38A54A4F4FA6}" type="pres">
      <dgm:prSet presAssocID="{56454C3B-A15A-4345-B39C-DC95FF069BCF}" presName="FourNodes_2" presStyleLbl="node1" presStyleIdx="1" presStyleCnt="4" custScaleX="1052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18762C-36D1-4410-8487-C3634C1761F7}" type="pres">
      <dgm:prSet presAssocID="{56454C3B-A15A-4345-B39C-DC95FF069BCF}" presName="FourNodes_3" presStyleLbl="node1" presStyleIdx="2" presStyleCnt="4" custScaleX="1037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0D59EC-FEA4-4306-8BB8-E965CE6413C2}" type="pres">
      <dgm:prSet presAssocID="{56454C3B-A15A-4345-B39C-DC95FF069BCF}" presName="FourNodes_4" presStyleLbl="node1" presStyleIdx="3" presStyleCnt="4" custLinFactNeighborX="0" custLinFactNeighborY="-1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DD936A-92C3-4619-9A9A-D4888D3F0872}" type="pres">
      <dgm:prSet presAssocID="{56454C3B-A15A-4345-B39C-DC95FF069BCF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15456-6474-4550-99B4-468033593A5D}" type="pres">
      <dgm:prSet presAssocID="{56454C3B-A15A-4345-B39C-DC95FF069BCF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D7054-4C55-4E98-B0CC-F305C03FFE60}" type="pres">
      <dgm:prSet presAssocID="{56454C3B-A15A-4345-B39C-DC95FF069BCF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AE561-811B-40E5-8F60-CFD88F676AF2}" type="pres">
      <dgm:prSet presAssocID="{56454C3B-A15A-4345-B39C-DC95FF069BCF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66F48D-C68C-4423-B68D-73EAD1A87458}" type="pres">
      <dgm:prSet presAssocID="{56454C3B-A15A-4345-B39C-DC95FF069BCF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61D677-EE06-4191-B635-18FBBF020A05}" type="pres">
      <dgm:prSet presAssocID="{56454C3B-A15A-4345-B39C-DC95FF069BCF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747C9-18D4-4B9E-8D7C-0175134EE811}" type="pres">
      <dgm:prSet presAssocID="{56454C3B-A15A-4345-B39C-DC95FF069BCF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C6F4B8-C7E0-4021-B156-9DFE5F801254}" type="presOf" srcId="{C09164C1-2CD1-443E-8220-BB52E87DC98F}" destId="{5E915456-6474-4550-99B4-468033593A5D}" srcOrd="0" destOrd="0" presId="urn:microsoft.com/office/officeart/2005/8/layout/vProcess5"/>
    <dgm:cxn modelId="{C0A69C45-12C4-4CCA-8A12-1CFE2A548B82}" type="presOf" srcId="{CA1BEAA5-24C1-4076-ADBA-A7F29B0D7A60}" destId="{E661D677-EE06-4191-B635-18FBBF020A05}" srcOrd="1" destOrd="0" presId="urn:microsoft.com/office/officeart/2005/8/layout/vProcess5"/>
    <dgm:cxn modelId="{24B0C61D-B5B9-40AF-B5B1-E4468F69530C}" srcId="{56454C3B-A15A-4345-B39C-DC95FF069BCF}" destId="{83FEB1E8-411F-4F79-A2E0-96A8083A6E51}" srcOrd="3" destOrd="0" parTransId="{1CE8272B-4264-4409-A8A8-D308EF3629A5}" sibTransId="{E4F6DDD5-174A-4246-9F50-C06345F9EDC2}"/>
    <dgm:cxn modelId="{A974AC53-BD68-4142-B72D-9F9A2E23294E}" type="presOf" srcId="{CA1BEAA5-24C1-4076-ADBA-A7F29B0D7A60}" destId="{D518762C-36D1-4410-8487-C3634C1761F7}" srcOrd="0" destOrd="0" presId="urn:microsoft.com/office/officeart/2005/8/layout/vProcess5"/>
    <dgm:cxn modelId="{476EA805-539A-4F3E-A169-602ABCFCF7EA}" type="presOf" srcId="{56454C3B-A15A-4345-B39C-DC95FF069BCF}" destId="{DEFE74C2-784F-46D5-944E-16159F28A787}" srcOrd="0" destOrd="0" presId="urn:microsoft.com/office/officeart/2005/8/layout/vProcess5"/>
    <dgm:cxn modelId="{07871D93-B470-4572-99F3-1587174C25C5}" type="presOf" srcId="{83FEB1E8-411F-4F79-A2E0-96A8083A6E51}" destId="{B00747C9-18D4-4B9E-8D7C-0175134EE811}" srcOrd="1" destOrd="0" presId="urn:microsoft.com/office/officeart/2005/8/layout/vProcess5"/>
    <dgm:cxn modelId="{9C37970D-89AA-4A39-95B7-75BC4C56159F}" srcId="{56454C3B-A15A-4345-B39C-DC95FF069BCF}" destId="{3E8CB36B-F157-4C54-B93B-239CAEA315B6}" srcOrd="0" destOrd="0" parTransId="{68CB455F-FD8A-423E-9770-925626BE533D}" sibTransId="{545FB26A-13DD-4B95-BB8D-1BFB02301F9D}"/>
    <dgm:cxn modelId="{7857A690-333B-4D71-A4CF-CB29A7E79030}" type="presOf" srcId="{3E8CB36B-F157-4C54-B93B-239CAEA315B6}" destId="{6D4F3B47-E3E3-439A-BB1D-CD29A479FB61}" srcOrd="0" destOrd="0" presId="urn:microsoft.com/office/officeart/2005/8/layout/vProcess5"/>
    <dgm:cxn modelId="{50F5D616-F7E1-40D4-8C4F-5FCC4EF86105}" type="presOf" srcId="{E961AC3C-6062-452E-B05B-2B2E0E2006EE}" destId="{A53D7054-4C55-4E98-B0CC-F305C03FFE60}" srcOrd="0" destOrd="0" presId="urn:microsoft.com/office/officeart/2005/8/layout/vProcess5"/>
    <dgm:cxn modelId="{6CE408A1-C9CC-48B4-8ABA-7CC2C6BAB739}" srcId="{56454C3B-A15A-4345-B39C-DC95FF069BCF}" destId="{CA1BEAA5-24C1-4076-ADBA-A7F29B0D7A60}" srcOrd="2" destOrd="0" parTransId="{6528D783-2092-4B9D-9A34-49C60E36121E}" sibTransId="{E961AC3C-6062-452E-B05B-2B2E0E2006EE}"/>
    <dgm:cxn modelId="{59C1CAC4-9022-4638-9F01-4D4AE496D050}" type="presOf" srcId="{83FEB1E8-411F-4F79-A2E0-96A8083A6E51}" destId="{CB0D59EC-FEA4-4306-8BB8-E965CE6413C2}" srcOrd="0" destOrd="0" presId="urn:microsoft.com/office/officeart/2005/8/layout/vProcess5"/>
    <dgm:cxn modelId="{19044483-0472-4BD6-9C7B-AC702647EC85}" type="presOf" srcId="{3E8CB36B-F157-4C54-B93B-239CAEA315B6}" destId="{54BAE561-811B-40E5-8F60-CFD88F676AF2}" srcOrd="1" destOrd="0" presId="urn:microsoft.com/office/officeart/2005/8/layout/vProcess5"/>
    <dgm:cxn modelId="{9C381CA2-06CE-4597-B714-26D93AA0235A}" type="presOf" srcId="{00215F30-D266-498E-9FAF-C0D0FC03D29C}" destId="{4C06AF5B-E999-4D19-9D8F-38A54A4F4FA6}" srcOrd="0" destOrd="0" presId="urn:microsoft.com/office/officeart/2005/8/layout/vProcess5"/>
    <dgm:cxn modelId="{E2545655-5F39-4D15-8FB5-C8D3F467A2AD}" type="presOf" srcId="{545FB26A-13DD-4B95-BB8D-1BFB02301F9D}" destId="{2ADD936A-92C3-4619-9A9A-D4888D3F0872}" srcOrd="0" destOrd="0" presId="urn:microsoft.com/office/officeart/2005/8/layout/vProcess5"/>
    <dgm:cxn modelId="{04EECC7A-AB3E-4C20-9B1D-7A1A4DFBA7E2}" srcId="{56454C3B-A15A-4345-B39C-DC95FF069BCF}" destId="{00215F30-D266-498E-9FAF-C0D0FC03D29C}" srcOrd="1" destOrd="0" parTransId="{853B934C-6430-4D7C-B90D-F7884A2F2841}" sibTransId="{C09164C1-2CD1-443E-8220-BB52E87DC98F}"/>
    <dgm:cxn modelId="{1053AE60-07B7-4EF7-8E42-B1D6F0B5E986}" type="presOf" srcId="{00215F30-D266-498E-9FAF-C0D0FC03D29C}" destId="{B966F48D-C68C-4423-B68D-73EAD1A87458}" srcOrd="1" destOrd="0" presId="urn:microsoft.com/office/officeart/2005/8/layout/vProcess5"/>
    <dgm:cxn modelId="{45C66914-8B3A-4ABA-B7F2-389227B523F7}" type="presParOf" srcId="{DEFE74C2-784F-46D5-944E-16159F28A787}" destId="{A68E2177-D629-4770-ACA5-3F1FE273DDD9}" srcOrd="0" destOrd="0" presId="urn:microsoft.com/office/officeart/2005/8/layout/vProcess5"/>
    <dgm:cxn modelId="{BB330A75-B713-4B0F-AC99-7ACB06EE0A5A}" type="presParOf" srcId="{DEFE74C2-784F-46D5-944E-16159F28A787}" destId="{6D4F3B47-E3E3-439A-BB1D-CD29A479FB61}" srcOrd="1" destOrd="0" presId="urn:microsoft.com/office/officeart/2005/8/layout/vProcess5"/>
    <dgm:cxn modelId="{1E1F6BED-C9DA-4BC5-956D-607E8A00A6FC}" type="presParOf" srcId="{DEFE74C2-784F-46D5-944E-16159F28A787}" destId="{4C06AF5B-E999-4D19-9D8F-38A54A4F4FA6}" srcOrd="2" destOrd="0" presId="urn:microsoft.com/office/officeart/2005/8/layout/vProcess5"/>
    <dgm:cxn modelId="{1D038E90-7D4C-4AA7-A2B6-0D40811EF005}" type="presParOf" srcId="{DEFE74C2-784F-46D5-944E-16159F28A787}" destId="{D518762C-36D1-4410-8487-C3634C1761F7}" srcOrd="3" destOrd="0" presId="urn:microsoft.com/office/officeart/2005/8/layout/vProcess5"/>
    <dgm:cxn modelId="{0919FEFA-1B95-467B-BC58-D16A37974D3C}" type="presParOf" srcId="{DEFE74C2-784F-46D5-944E-16159F28A787}" destId="{CB0D59EC-FEA4-4306-8BB8-E965CE6413C2}" srcOrd="4" destOrd="0" presId="urn:microsoft.com/office/officeart/2005/8/layout/vProcess5"/>
    <dgm:cxn modelId="{3B8AAC1F-B4D8-466F-AB62-EACC24597612}" type="presParOf" srcId="{DEFE74C2-784F-46D5-944E-16159F28A787}" destId="{2ADD936A-92C3-4619-9A9A-D4888D3F0872}" srcOrd="5" destOrd="0" presId="urn:microsoft.com/office/officeart/2005/8/layout/vProcess5"/>
    <dgm:cxn modelId="{5E024C69-F6E6-424C-B048-391F3B5C712D}" type="presParOf" srcId="{DEFE74C2-784F-46D5-944E-16159F28A787}" destId="{5E915456-6474-4550-99B4-468033593A5D}" srcOrd="6" destOrd="0" presId="urn:microsoft.com/office/officeart/2005/8/layout/vProcess5"/>
    <dgm:cxn modelId="{F409C289-F812-4BB3-8D02-9A1F4CF52495}" type="presParOf" srcId="{DEFE74C2-784F-46D5-944E-16159F28A787}" destId="{A53D7054-4C55-4E98-B0CC-F305C03FFE60}" srcOrd="7" destOrd="0" presId="urn:microsoft.com/office/officeart/2005/8/layout/vProcess5"/>
    <dgm:cxn modelId="{5A43D701-38DF-4D28-9F52-124B95B36EE5}" type="presParOf" srcId="{DEFE74C2-784F-46D5-944E-16159F28A787}" destId="{54BAE561-811B-40E5-8F60-CFD88F676AF2}" srcOrd="8" destOrd="0" presId="urn:microsoft.com/office/officeart/2005/8/layout/vProcess5"/>
    <dgm:cxn modelId="{1D1EEB21-E613-4707-84EF-64F8E3E09B81}" type="presParOf" srcId="{DEFE74C2-784F-46D5-944E-16159F28A787}" destId="{B966F48D-C68C-4423-B68D-73EAD1A87458}" srcOrd="9" destOrd="0" presId="urn:microsoft.com/office/officeart/2005/8/layout/vProcess5"/>
    <dgm:cxn modelId="{A3600110-54B2-4231-88AB-D65F81483FFC}" type="presParOf" srcId="{DEFE74C2-784F-46D5-944E-16159F28A787}" destId="{E661D677-EE06-4191-B635-18FBBF020A05}" srcOrd="10" destOrd="0" presId="urn:microsoft.com/office/officeart/2005/8/layout/vProcess5"/>
    <dgm:cxn modelId="{0B004893-4C77-4CE0-B5A5-2D3175046549}" type="presParOf" srcId="{DEFE74C2-784F-46D5-944E-16159F28A787}" destId="{B00747C9-18D4-4B9E-8D7C-0175134EE811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5" y="5411701"/>
            <a:ext cx="6876254" cy="1078579"/>
          </a:xfrm>
        </p:spPr>
        <p:txBody>
          <a:bodyPr>
            <a:noAutofit/>
          </a:bodyPr>
          <a:lstStyle/>
          <a:p>
            <a:pPr algn="r"/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Б.И. Кочуров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д.г.н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., профессор,</a:t>
            </a:r>
          </a:p>
          <a:p>
            <a:pPr algn="r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Действительный член Международной академии исследований будущего,</a:t>
            </a:r>
          </a:p>
          <a:p>
            <a:pPr algn="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7"/>
            <a:ext cx="9144000" cy="1564081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БУДУЩЕЕ ОКРУЖАЮЩЕЙ СРЕДЫ И УСТОЙЧИВОГО РАЗВИТИЯ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isena\Desktop\SEC_Environmental_144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36" y="2982809"/>
            <a:ext cx="9154835" cy="242889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253228"/>
            <a:ext cx="9036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Междисциплинарная экспертная </a:t>
            </a:r>
            <a:r>
              <a:rPr lang="ru-RU" sz="2400" dirty="0" err="1" smtClean="0"/>
              <a:t>форсайт</a:t>
            </a:r>
            <a:r>
              <a:rPr lang="ru-RU" sz="2400" dirty="0" smtClean="0"/>
              <a:t>-сессия</a:t>
            </a:r>
          </a:p>
          <a:p>
            <a:pPr algn="ctr"/>
            <a:r>
              <a:rPr lang="ru-RU" sz="2400" dirty="0" smtClean="0"/>
              <a:t>«Мир, экономика, социум и технологии в условиях сложных проблем устойчивости: прогнозы вероятного будущего к 2100 году»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555776" y="638511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Москва 9-10.06.2022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138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1785926"/>
            <a:ext cx="6635642" cy="307183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Список антропогенных ресурсов или групп ресурсов за исторический период развития общества растет, что расширяет человечеством свои возможности для различной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847286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728" y="1643050"/>
            <a:ext cx="6564204" cy="307183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Все 26 групп ресурсов созданы были человечеством за 44 тыс. лет истории, т.е. за этот период человек смог увеличить набор ресурсов с одной группы до 26 (по В.В.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Торвичу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2020).</a:t>
            </a:r>
          </a:p>
        </p:txBody>
      </p:sp>
    </p:spTree>
    <p:extLst>
      <p:ext uri="{BB962C8B-B14F-4D97-AF65-F5344CB8AC3E}">
        <p14:creationId xmlns:p14="http://schemas.microsoft.com/office/powerpoint/2010/main" val="3760152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5852" y="1785926"/>
            <a:ext cx="6707080" cy="314327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период с 42000 г. до н.э. до 10500 г. до н.э. отмечался крайне медленный рост использования новых ресурсов. Только одна группа ресурсов добавлялась в среднем в 21 тыс. лет. (Табл. 1).</a:t>
            </a:r>
          </a:p>
        </p:txBody>
      </p:sp>
    </p:spTree>
    <p:extLst>
      <p:ext uri="{BB962C8B-B14F-4D97-AF65-F5344CB8AC3E}">
        <p14:creationId xmlns:p14="http://schemas.microsoft.com/office/powerpoint/2010/main" val="2833832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2000241"/>
            <a:ext cx="6635642" cy="264320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 10500 г. до н. э. до 1600 г. н.э. добавилось 16 групп ресурсов. </a:t>
            </a:r>
          </a:p>
          <a:p>
            <a:pPr algn="l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А с 1600 г. н.э. до 2000 г. н.э. человечество освоило (всего за 400 лет) 8 групп ресурсов (Табл. 1).</a:t>
            </a:r>
          </a:p>
        </p:txBody>
      </p:sp>
    </p:spTree>
    <p:extLst>
      <p:ext uri="{BB962C8B-B14F-4D97-AF65-F5344CB8AC3E}">
        <p14:creationId xmlns:p14="http://schemas.microsoft.com/office/powerpoint/2010/main" val="204076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7000924" cy="200026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Гипотеза о «движущих силах» развития человеческого общества и причинах появления и изменения новых ресурсов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976" y="2857496"/>
            <a:ext cx="6929486" cy="35004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начальный период человеческого общества изменения климата и биологической эволюции были основными движущими силами его развития. Биологическая эволюция соответствующим образом отреагировала на изменения климата, связанные с ледниковым периодом.</a:t>
            </a:r>
          </a:p>
        </p:txBody>
      </p:sp>
    </p:spTree>
    <p:extLst>
      <p:ext uri="{BB962C8B-B14F-4D97-AF65-F5344CB8AC3E}">
        <p14:creationId xmlns:p14="http://schemas.microsoft.com/office/powerpoint/2010/main" val="3234211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0100" y="785794"/>
            <a:ext cx="7286676" cy="52864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Исключительное значение в развитии человечества приобретает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голоценовый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период – начало 11700 лет до н.э. </a:t>
            </a:r>
          </a:p>
          <a:p>
            <a:pPr algn="l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До голоцена глобальная температура была намного ниже, чем в наше время.</a:t>
            </a:r>
          </a:p>
          <a:p>
            <a:pPr algn="l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 9700 г. до н. э. произошло резкое повышение температуры на Земле и до наших дней климат более менее остается стабильным.  </a:t>
            </a:r>
          </a:p>
        </p:txBody>
      </p:sp>
    </p:spTree>
    <p:extLst>
      <p:ext uri="{BB962C8B-B14F-4D97-AF65-F5344CB8AC3E}">
        <p14:creationId xmlns:p14="http://schemas.microsoft.com/office/powerpoint/2010/main" val="3075373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1538" y="928670"/>
            <a:ext cx="7143800" cy="48577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В.В.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Торвич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(2020) и другие исследователи полагают, что в голоцене глобальный климат перестал быть движущей силой развития человечества.</a:t>
            </a:r>
          </a:p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Что касается эволюции, то на сегодняшний день нет данных о каких либо изменениях в биологии человека в голоцене.</a:t>
            </a:r>
          </a:p>
        </p:txBody>
      </p:sp>
    </p:spTree>
    <p:extLst>
      <p:ext uri="{BB962C8B-B14F-4D97-AF65-F5344CB8AC3E}">
        <p14:creationId xmlns:p14="http://schemas.microsoft.com/office/powerpoint/2010/main" val="2327605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85852" y="1571613"/>
            <a:ext cx="6707080" cy="307183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Есть все основания считать, что после повышения температуры в голоцене движущей силой развития человечества стал резкий рост численности населения и количества населенных пунктов.</a:t>
            </a:r>
          </a:p>
        </p:txBody>
      </p:sp>
    </p:spTree>
    <p:extLst>
      <p:ext uri="{BB962C8B-B14F-4D97-AF65-F5344CB8AC3E}">
        <p14:creationId xmlns:p14="http://schemas.microsoft.com/office/powerpoint/2010/main" val="3805028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728" y="1500175"/>
            <a:ext cx="6564204" cy="35004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 ростом глобальной температуры, количества населения и населенных пунктов в голоцене произошло значительное увеличение числа ресурсов в группе «Одомашненные растения и животные»</a:t>
            </a:r>
          </a:p>
        </p:txBody>
      </p:sp>
    </p:spTree>
    <p:extLst>
      <p:ext uri="{BB962C8B-B14F-4D97-AF65-F5344CB8AC3E}">
        <p14:creationId xmlns:p14="http://schemas.microsoft.com/office/powerpoint/2010/main" val="1646179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57148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Ресурсы в группе ресурсов 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«Одомашненные растения и животные»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571480"/>
            <a:ext cx="7182196" cy="6286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512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428604"/>
            <a:ext cx="7381372" cy="1928826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Человеческое общество является продуктом эволюции географической оболочки и его развитие невозможно рассматривать безотносительно к среде его обитания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6626" name="Picture 2" descr="https://avatars.mds.yandex.net/get-zen_doc/2404797/pub_5fc904686bcad04cbced5f17_5fc9062f6bcad04cbcf2d94b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643182"/>
            <a:ext cx="5845185" cy="3896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11637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2214554"/>
            <a:ext cx="7429552" cy="192882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По данным ООН, в 2019 г. на Земле проживало 7,6 млрд. человек. Это в миллион раз больше, чем в 1000 г. до н.э. </a:t>
            </a:r>
          </a:p>
        </p:txBody>
      </p:sp>
    </p:spTree>
    <p:extLst>
      <p:ext uri="{BB962C8B-B14F-4D97-AF65-F5344CB8AC3E}">
        <p14:creationId xmlns:p14="http://schemas.microsoft.com/office/powerpoint/2010/main" val="3213807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976" y="1285861"/>
            <a:ext cx="7000924" cy="464346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 ростом численности населения на Земле возникли новые проблемы, которые требуют оперативной реакции и актуальных решений. Все больше появляется антропогенных и техногенных ресурсов и групп ресурсов для удовлетворения потребностей человека и этот процесс продолжается бесконечно.</a:t>
            </a:r>
          </a:p>
        </p:txBody>
      </p:sp>
    </p:spTree>
    <p:extLst>
      <p:ext uri="{BB962C8B-B14F-4D97-AF65-F5344CB8AC3E}">
        <p14:creationId xmlns:p14="http://schemas.microsoft.com/office/powerpoint/2010/main" val="32637181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1285860"/>
            <a:ext cx="6635642" cy="414340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Начиная с индустриального периода, рост объема общественного продукта как высшая цель развития человеческого общества вошел в противоречие с сохранением и поддержанием естественного многообразия и качества природных систем (ландшафтов и экосистем).</a:t>
            </a:r>
          </a:p>
        </p:txBody>
      </p:sp>
    </p:spTree>
    <p:extLst>
      <p:ext uri="{BB962C8B-B14F-4D97-AF65-F5344CB8AC3E}">
        <p14:creationId xmlns:p14="http://schemas.microsoft.com/office/powerpoint/2010/main" val="3577645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500042"/>
            <a:ext cx="7429552" cy="57150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 точки зрения большинства прогностических концепций человеческая цивилизация постепенно может исчерпать природно-ресурсный потенциал и, как следствие, приблизиться к своему закату. Основано это на том, что современная общественная формация требует для своего существования все больше вещественных, энергетических и иных ресурсов.</a:t>
            </a:r>
          </a:p>
        </p:txBody>
      </p:sp>
    </p:spTree>
    <p:extLst>
      <p:ext uri="{BB962C8B-B14F-4D97-AF65-F5344CB8AC3E}">
        <p14:creationId xmlns:p14="http://schemas.microsoft.com/office/powerpoint/2010/main" val="3958863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976" y="1000108"/>
            <a:ext cx="7000924" cy="514353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Нужна новая парадигма развития, новые ресурсы и группы ресурсов и изменение ориентации вектора развития с материального богатства на духовное процветание. Должен быть эволюционно направленный процесс изменения человеческого общества в жестких рамках экологических ограничений и запретов (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экодиктатуры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099342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642918"/>
            <a:ext cx="7500990" cy="550072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Истощение природных ресурсов , возникновение острых экологических проблем и ситуаций привело человеческую цивилизацию к повышению эффективности природопользования как с экономической, так и с экологической точек зрения, понимая, что эта мера может быть недостаточной и отодвигающей на какой-то период наступление экологической катастрофы. </a:t>
            </a:r>
          </a:p>
        </p:txBody>
      </p:sp>
    </p:spTree>
    <p:extLst>
      <p:ext uri="{BB962C8B-B14F-4D97-AF65-F5344CB8AC3E}">
        <p14:creationId xmlns:p14="http://schemas.microsoft.com/office/powerpoint/2010/main" val="3025486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7365504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err="1">
                <a:latin typeface="Times New Roman" pitchFamily="18" charset="0"/>
                <a:cs typeface="Times New Roman" pitchFamily="18" charset="0"/>
              </a:rPr>
              <a:t>Ноосферный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подход – новая программа развития современного общества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2924944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Автотрофность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298" y="4869160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Гражданское общество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15608" y="2852936"/>
            <a:ext cx="3528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Эколого-экономический баланс (ЭЭБ)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2996952"/>
            <a:ext cx="484632" cy="17281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27217"/>
            <a:ext cx="469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27217"/>
            <a:ext cx="469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047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 bwMode="auto">
          <a:xfrm>
            <a:off x="0" y="1196752"/>
            <a:ext cx="914400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anose="05000000000000000000" pitchFamily="2" charset="2"/>
              <a:buChar char="n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anose="05000000000000000000" pitchFamily="2" charset="2"/>
              <a:buChar char="n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¨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alt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Первый уклад </a:t>
            </a:r>
            <a:r>
              <a:rPr kumimoji="0" lang="ru-RU" altLang="ru-RU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 </a:t>
            </a:r>
            <a:r>
              <a:rPr kumimoji="0" lang="ru-RU" altLang="ru-RU" sz="2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использование</a:t>
            </a:r>
            <a:r>
              <a:rPr kumimoji="0" lang="ru-RU" altLang="ru-RU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природных </a:t>
            </a:r>
            <a:r>
              <a:rPr kumimoji="0" lang="ru-RU" altLang="ru-RU" sz="20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движетелей</a:t>
            </a:r>
            <a:r>
              <a:rPr kumimoji="0" lang="ru-RU" altLang="ru-RU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(вода, ветер).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alt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Второй уклад – </a:t>
            </a:r>
            <a:r>
              <a:rPr kumimoji="0" lang="ru-RU" altLang="ru-RU" sz="2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использование</a:t>
            </a:r>
            <a:r>
              <a:rPr kumimoji="0" lang="ru-RU" alt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altLang="ru-RU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паровой тяги, механические конструкции.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alt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Третий уклад –</a:t>
            </a:r>
            <a:r>
              <a:rPr kumimoji="0" lang="ru-RU" altLang="ru-RU" sz="2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использование</a:t>
            </a:r>
            <a:r>
              <a:rPr kumimoji="0" lang="ru-RU" alt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altLang="ru-RU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электричества, атомной энергии, аэрокосмических средств.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alt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Четвертый уклад </a:t>
            </a:r>
            <a:r>
              <a:rPr kumimoji="0" lang="ru-RU" altLang="ru-RU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–</a:t>
            </a:r>
            <a:r>
              <a:rPr kumimoji="0" lang="ru-RU" altLang="ru-RU" sz="2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использование</a:t>
            </a:r>
            <a:r>
              <a:rPr kumimoji="0" lang="ru-RU" altLang="ru-RU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автоматики, космических систем.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alt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Пятый уклад</a:t>
            </a:r>
            <a:r>
              <a:rPr kumimoji="0" lang="ru-RU" altLang="ru-RU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- </a:t>
            </a:r>
            <a:r>
              <a:rPr kumimoji="0" lang="ru-RU" altLang="ru-RU" sz="20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использование </a:t>
            </a:r>
            <a:r>
              <a:rPr kumimoji="0" lang="ru-RU" altLang="ru-RU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микроэлектроники, программного обеспечения, роботостроения, биотехнологии, химии материалов с заданными свойствами.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alt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Шестой уклад </a:t>
            </a:r>
            <a:r>
              <a:rPr kumimoji="0" lang="ru-RU" altLang="ru-RU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- </a:t>
            </a:r>
            <a:r>
              <a:rPr kumimoji="0" lang="ru-RU" altLang="ru-RU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формирование</a:t>
            </a:r>
            <a:r>
              <a:rPr kumimoji="0" lang="ru-RU" altLang="ru-RU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altLang="ru-RU" sz="20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нанотехнологий</a:t>
            </a:r>
            <a:r>
              <a:rPr kumimoji="0" lang="ru-RU" altLang="ru-RU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(</a:t>
            </a:r>
            <a:r>
              <a:rPr kumimoji="0" lang="ru-RU" altLang="ru-RU" sz="20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наноэлектроника</a:t>
            </a:r>
            <a:r>
              <a:rPr kumimoji="0" lang="ru-RU" altLang="ru-RU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молекулярная и </a:t>
            </a:r>
            <a:r>
              <a:rPr kumimoji="0" lang="ru-RU" altLang="ru-RU" sz="20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нанофотоника</a:t>
            </a:r>
            <a:r>
              <a:rPr kumimoji="0" lang="ru-RU" altLang="ru-RU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ru-RU" altLang="ru-RU" sz="20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наноматериалы</a:t>
            </a:r>
            <a:r>
              <a:rPr kumimoji="0" lang="ru-RU" altLang="ru-RU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ru-RU" altLang="ru-RU" sz="20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нанобиотехнологии</a:t>
            </a:r>
            <a:r>
              <a:rPr kumimoji="0" lang="ru-RU" altLang="ru-RU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lang="ru-RU" altLang="ru-RU" sz="20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наносистемная</a:t>
            </a:r>
            <a:r>
              <a:rPr kumimoji="0" lang="ru-RU" altLang="ru-RU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техника,), клеточных технологий, средств генной инженерии, искусственного интеллекта. 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n"/>
              <a:tabLst/>
              <a:defRPr/>
            </a:pPr>
            <a:r>
              <a:rPr kumimoji="0" lang="ru-RU" alt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Седьмой уклад </a:t>
            </a:r>
            <a:r>
              <a:rPr kumimoji="0" lang="ru-RU" altLang="ru-RU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- </a:t>
            </a:r>
            <a:r>
              <a:rPr kumimoji="0" lang="ru-RU" altLang="ru-RU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формирование</a:t>
            </a:r>
            <a:r>
              <a:rPr kumimoji="0" lang="ru-RU" altLang="ru-RU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технологий, использующих сознание личностей, создающих взаимодействие технологических процессов, обеспечивающих совместимость принимаемых решений.</a:t>
            </a:r>
            <a:endParaRPr kumimoji="0" lang="ru-RU" altLang="ru-RU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7D"/>
              </a:buClr>
              <a:buSzPct val="75000"/>
              <a:buFont typeface="Wingdings" panose="05000000000000000000" pitchFamily="2" charset="2"/>
              <a:buChar char="n"/>
              <a:tabLst/>
              <a:defRPr/>
            </a:pP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457200" y="620688"/>
            <a:ext cx="82296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FF0000"/>
                </a:solidFill>
                <a:latin typeface="Arial"/>
                <a:cs typeface="Arial"/>
              </a:rPr>
              <a:t>Технологические уклады</a:t>
            </a:r>
            <a:r>
              <a:rPr lang="ru-RU" altLang="ru-RU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ru-RU" altLang="ru-RU" dirty="0">
                <a:solidFill>
                  <a:srgbClr val="000000"/>
                </a:solidFill>
                <a:latin typeface="Arial"/>
                <a:cs typeface="Arial"/>
              </a:rPr>
            </a:br>
            <a:endParaRPr lang="ru-RU" altLang="ru-RU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19389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7950" y="0"/>
            <a:ext cx="8928100" cy="764704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3600" b="1" dirty="0">
                <a:solidFill>
                  <a:srgbClr val="FF0000"/>
                </a:solidFill>
              </a:rPr>
              <a:t>Научно - технологическая революция</a:t>
            </a:r>
            <a:endParaRPr lang="ru-RU" altLang="ru-RU" sz="3600" dirty="0"/>
          </a:p>
        </p:txBody>
      </p:sp>
      <p:sp>
        <p:nvSpPr>
          <p:cNvPr id="6147" name="Объект 2"/>
          <p:cNvSpPr>
            <a:spLocks noGrp="1"/>
          </p:cNvSpPr>
          <p:nvPr>
            <p:ph idx="4294967295"/>
          </p:nvPr>
        </p:nvSpPr>
        <p:spPr>
          <a:xfrm>
            <a:off x="0" y="908720"/>
            <a:ext cx="9144000" cy="540000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" indent="0" algn="just">
              <a:buNone/>
              <a:defRPr/>
            </a:pPr>
            <a:r>
              <a:rPr lang="ru-RU" altLang="ru-RU" sz="2800" dirty="0"/>
              <a:t>   Существом новой революции является разработка принципиально новых технологий синтезирующих научные достижения предыдущего уклада.</a:t>
            </a:r>
          </a:p>
          <a:p>
            <a:pPr marL="45720" indent="0" algn="just">
              <a:buNone/>
              <a:defRPr/>
            </a:pPr>
            <a:r>
              <a:rPr lang="ru-RU" altLang="ru-RU" sz="2800" dirty="0"/>
              <a:t>   Сегодня в развитых странах доля производств четвёртого уклада составляет в среднем - 20%; пятого - 60%; шестого - около 5 %.</a:t>
            </a:r>
          </a:p>
          <a:p>
            <a:pPr marL="45720" indent="0" algn="just">
              <a:buNone/>
              <a:defRPr/>
            </a:pPr>
            <a:r>
              <a:rPr lang="ru-RU" altLang="ru-RU" sz="2800" dirty="0"/>
              <a:t>   В России - в преобладает четвертый уклад. 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ru-RU" altLang="ru-RU" sz="2800" b="1" dirty="0">
                <a:solidFill>
                  <a:srgbClr val="FF0000"/>
                </a:solidFill>
              </a:rPr>
              <a:t>Цель - не догонять, а обогнать развитые экономики, не останавливаясь на пятом, но формируя шестой одновременно с переходом к седьмому укладу. </a:t>
            </a:r>
          </a:p>
        </p:txBody>
      </p:sp>
    </p:spTree>
    <p:extLst>
      <p:ext uri="{BB962C8B-B14F-4D97-AF65-F5344CB8AC3E}">
        <p14:creationId xmlns:p14="http://schemas.microsoft.com/office/powerpoint/2010/main" val="8271763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2656"/>
            <a:ext cx="9144000" cy="1675656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3200" b="1" dirty="0">
                <a:solidFill>
                  <a:srgbClr val="FF0000"/>
                </a:solidFill>
              </a:rPr>
              <a:t>Образование - база в унификации в организации работы технологического цикла</a:t>
            </a:r>
            <a:endParaRPr lang="ru-RU" altLang="ru-RU" sz="3200" dirty="0"/>
          </a:p>
        </p:txBody>
      </p:sp>
      <p:sp>
        <p:nvSpPr>
          <p:cNvPr id="12291" name="Объект 2"/>
          <p:cNvSpPr>
            <a:spLocks noGrp="1"/>
          </p:cNvSpPr>
          <p:nvPr>
            <p:ph idx="4294967295"/>
          </p:nvPr>
        </p:nvSpPr>
        <p:spPr>
          <a:xfrm>
            <a:off x="251520" y="2204864"/>
            <a:ext cx="8640960" cy="43204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altLang="ru-RU" sz="2800" dirty="0"/>
              <a:t>  Образование – ключевой этап </a:t>
            </a:r>
            <a:r>
              <a:rPr lang="ru-RU" altLang="ru-RU" sz="2800" dirty="0" err="1"/>
              <a:t>цифровизации</a:t>
            </a:r>
            <a:r>
              <a:rPr lang="ru-RU" altLang="ru-RU" sz="2800" dirty="0"/>
              <a:t> экономики и создания систем с гибридным интеллектом. </a:t>
            </a:r>
          </a:p>
          <a:p>
            <a:pPr marL="45720" indent="0" algn="just">
              <a:buNone/>
            </a:pPr>
            <a:r>
              <a:rPr lang="ru-RU" altLang="ru-RU" sz="2800" dirty="0"/>
              <a:t>  Образование должно стать </a:t>
            </a:r>
            <a:r>
              <a:rPr lang="ru-RU" altLang="ru-RU" sz="2800" i="1" u="sng" dirty="0"/>
              <a:t>производством средств производства интеллектуального продукта</a:t>
            </a:r>
            <a:r>
              <a:rPr lang="ru-RU" altLang="ru-RU" sz="2800" dirty="0"/>
              <a:t>. </a:t>
            </a:r>
          </a:p>
          <a:p>
            <a:pPr marL="45720" indent="0" algn="just">
              <a:buNone/>
            </a:pPr>
            <a:r>
              <a:rPr lang="ru-RU" altLang="ru-RU" sz="2800" dirty="0">
                <a:solidFill>
                  <a:srgbClr val="FF0000"/>
                </a:solidFill>
              </a:rPr>
              <a:t>  Проблема перевода образования из сферы образовательных услуг в сферу производства средств производства</a:t>
            </a:r>
            <a:r>
              <a:rPr lang="ru-RU" alt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37695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357166"/>
            <a:ext cx="7311074" cy="2428893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Использование природных ресурсов (ресурсов жизнеобеспечения) – природопользование. Природопользование имеет свою историю, проблемы и перспективы.</a:t>
            </a:r>
          </a:p>
        </p:txBody>
      </p:sp>
      <p:pic>
        <p:nvPicPr>
          <p:cNvPr id="25602" name="Picture 2" descr="https://i.ytimg.com/vi/uPylEOH8WYs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285992"/>
            <a:ext cx="6500826" cy="42661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107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42918"/>
            <a:ext cx="7786742" cy="7143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Эффективность природопользования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596" y="1556792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Производство                 Менталитет                            Рынок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57422" y="3214686"/>
            <a:ext cx="4752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Организационный фундамент социально-экономической деятельности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6050" y="5715016"/>
            <a:ext cx="3784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Гармонизация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48" y="5214950"/>
            <a:ext cx="504056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714480" y="2500306"/>
            <a:ext cx="3024336" cy="690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4714876" y="2500306"/>
            <a:ext cx="2880320" cy="690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4714876" y="2500306"/>
            <a:ext cx="0" cy="690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143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19804745"/>
              </p:ext>
            </p:extLst>
          </p:nvPr>
        </p:nvGraphicFramePr>
        <p:xfrm>
          <a:off x="1043608" y="548680"/>
          <a:ext cx="792088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0862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7371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Актуальная задача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71472" y="1142984"/>
            <a:ext cx="8286808" cy="547545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Ноосферная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конвергенция в системе «территория – ресурсы – население – экономика – экология»</a:t>
            </a:r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Новая платформа глобализации</a:t>
            </a:r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  <a:p>
            <a:pPr marL="0" indent="0"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Достижение эколого-экономического баланса</a:t>
            </a:r>
          </a:p>
          <a:p>
            <a:pPr marL="0" indent="0" algn="ctr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основе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ноосферных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принципов</a:t>
            </a:r>
            <a:r>
              <a:rPr lang="ru-RU" sz="2000" dirty="0"/>
              <a:t>			    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основе эффективности                        				       и культуры  природопользования            </a:t>
            </a:r>
            <a:r>
              <a:rPr lang="ru-RU" sz="2000" dirty="0"/>
              <a:t>					         					</a:t>
            </a:r>
          </a:p>
          <a:p>
            <a:pPr marL="0" indent="0" algn="r">
              <a:buNone/>
            </a:pPr>
            <a:r>
              <a:rPr lang="ru-RU" sz="2000" dirty="0"/>
              <a:t> 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4572000" y="1857364"/>
            <a:ext cx="566801" cy="5528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786058"/>
            <a:ext cx="65349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05064"/>
            <a:ext cx="469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4071942"/>
            <a:ext cx="4699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6278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358114" cy="15716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Культура природопользования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7224" y="1500174"/>
            <a:ext cx="7643866" cy="40318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Это обретённые знания, умения и навыки освоения природы, определяющие уровень ответственности потребления природных ресурсов в сфере общественно-производственной деятельности, направленной на удовлетворение потребностей человечества.</a:t>
            </a:r>
          </a:p>
        </p:txBody>
      </p:sp>
    </p:spTree>
    <p:extLst>
      <p:ext uri="{BB962C8B-B14F-4D97-AF65-F5344CB8AC3E}">
        <p14:creationId xmlns:p14="http://schemas.microsoft.com/office/powerpoint/2010/main" val="35780357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48615" cy="9326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Сбалансированное развитие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857224" y="1000108"/>
            <a:ext cx="7677177" cy="55007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Для сбалансированности процессов природопользования нужны: изменения потребительских стереотипов, сокращение «грязных» производств и расширение «зеленых» производств, «зеленого» сельского хозяйства, туризма и т.п.; переориентация жизненных установок населения от эгоистически-потребительских к общественно-духовным (внедрение и соблюдение Кодекса культуры природопользования).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20688"/>
            <a:ext cx="7982796" cy="1143000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Кодекс культуры природопользования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57224" y="2714619"/>
            <a:ext cx="7839920" cy="208253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Пределы адаптации человека к природе.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Пределы адаптации природы к человеку.</a:t>
            </a:r>
          </a:p>
        </p:txBody>
      </p:sp>
    </p:spTree>
    <p:extLst>
      <p:ext uri="{BB962C8B-B14F-4D97-AF65-F5344CB8AC3E}">
        <p14:creationId xmlns:p14="http://schemas.microsoft.com/office/powerpoint/2010/main" val="37153944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26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5267836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Bookman Old Style" pitchFamily="18" charset="0"/>
              </a:rPr>
              <a:t>В экологии уже давно все придумано!  Не нужно дерево рубить полностью, надо рубить верхнюю часть, и от нее пойдут отростки в виде нескольких деревьев! Просто и гениально!</a:t>
            </a:r>
          </a:p>
        </p:txBody>
      </p:sp>
    </p:spTree>
    <p:extLst>
      <p:ext uri="{BB962C8B-B14F-4D97-AF65-F5344CB8AC3E}">
        <p14:creationId xmlns:p14="http://schemas.microsoft.com/office/powerpoint/2010/main" val="29720584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332656"/>
            <a:ext cx="82490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Преодоление последствий пандемии </a:t>
            </a: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 других угроз и вызовов  </a:t>
            </a:r>
          </a:p>
          <a:p>
            <a:pPr algn="ctr"/>
            <a:endParaRPr lang="ru-RU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Критический анализ существующих урбанистических концепций и принципов развития городского пространства;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Встраивание городов в природные системы и создание интегрированных эколого-градостроительных объектов и комплексов, функционирующих по законам природы и эффективно управляемых;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Город будущего - почти «закрытая» экосистема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урбогеосистема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165390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428868"/>
            <a:ext cx="6512511" cy="1143000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858180" cy="15001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Ресурсы и развитие </a:t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человеческого общества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428596" y="2143116"/>
            <a:ext cx="2857520" cy="41434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Природные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минеральные,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водные,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земельные,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биологические,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климатические,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горнопромышленные,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водохозяйственные,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энергетические и др.                              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4"/>
          </p:nvPr>
        </p:nvSpPr>
        <p:spPr>
          <a:xfrm>
            <a:off x="3214678" y="2143116"/>
            <a:ext cx="2714644" cy="4071966"/>
          </a:xfrm>
        </p:spPr>
        <p:txBody>
          <a:bodyPr/>
          <a:lstStyle/>
          <a:p>
            <a:pPr>
              <a:buNone/>
            </a:pPr>
            <a:r>
              <a:rPr lang="ru-RU" sz="2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Антропогенные: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производственные фонды,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живой труд, 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финансы, 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научные фонды и др.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143636" y="2214554"/>
            <a:ext cx="242889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Техногенные: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результат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различных процессов 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производства и 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потребления, материалы, энергоносители и др.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7224" y="500042"/>
            <a:ext cx="7500990" cy="1785949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Часть природных ресурсов к настоящему времени подверглась сильному истощению, а некоторые из них исчезли или оказались на грани исчезновения.</a:t>
            </a:r>
          </a:p>
        </p:txBody>
      </p:sp>
      <p:pic>
        <p:nvPicPr>
          <p:cNvPr id="23554" name="Picture 2" descr="https://avatars.mds.yandex.net/get-zen_doc/4593804/pub_6026cb06241d462d449d475d_6026e509331cb7635262ce7e/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571744"/>
            <a:ext cx="6583023" cy="3214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75365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2976" y="1500174"/>
            <a:ext cx="7000924" cy="321470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ходе своей эволюции человеческое общество все больше освобождалось от зависимости перед силами природы, создавая постоянно все новые и новые виды антропогенных и техногенных ресурсов.</a:t>
            </a:r>
          </a:p>
        </p:txBody>
      </p:sp>
    </p:spTree>
    <p:extLst>
      <p:ext uri="{BB962C8B-B14F-4D97-AF65-F5344CB8AC3E}">
        <p14:creationId xmlns:p14="http://schemas.microsoft.com/office/powerpoint/2010/main" val="764041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1071546"/>
            <a:ext cx="6613436" cy="42862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Однако, по мнению многих исследователей, несмотря на рост антропогенных ресурсов, основным критерием исторического развития общества являются природные «ресурсы выживания», исчерпание которых может привести к гибели человечества.</a:t>
            </a:r>
          </a:p>
        </p:txBody>
      </p:sp>
    </p:spTree>
    <p:extLst>
      <p:ext uri="{BB962C8B-B14F-4D97-AF65-F5344CB8AC3E}">
        <p14:creationId xmlns:p14="http://schemas.microsoft.com/office/powerpoint/2010/main" val="3851406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0"/>
            <a:ext cx="8715404" cy="83546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Хроника появления групп ресурсов в истории человечества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428605"/>
            <a:ext cx="4857784" cy="642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003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1714488"/>
            <a:ext cx="6707080" cy="321471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таблице 1 приведен перечень из 26 групп ресурсов, выявленных по критериям важности, долговечности, массового использования и возможности экспансии </a:t>
            </a:r>
          </a:p>
          <a:p>
            <a:pPr algn="l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(по В.В.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Торвичу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, 2020).</a:t>
            </a:r>
          </a:p>
        </p:txBody>
      </p:sp>
    </p:spTree>
    <p:extLst>
      <p:ext uri="{BB962C8B-B14F-4D97-AF65-F5344CB8AC3E}">
        <p14:creationId xmlns:p14="http://schemas.microsoft.com/office/powerpoint/2010/main" val="188507801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397</TotalTime>
  <Words>1222</Words>
  <Application>Microsoft Office PowerPoint</Application>
  <PresentationFormat>Экран (4:3)</PresentationFormat>
  <Paragraphs>115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Bookman Old Style</vt:lpstr>
      <vt:lpstr>Georgia</vt:lpstr>
      <vt:lpstr>Times New Roman</vt:lpstr>
      <vt:lpstr>Trebuchet MS</vt:lpstr>
      <vt:lpstr>Wingdings</vt:lpstr>
      <vt:lpstr>Воздушный поток</vt:lpstr>
      <vt:lpstr>БУДУЩЕЕ ОКРУЖАЮЩЕЙ СРЕДЫ И УСТОЙЧИВОГО РАЗВИТИЯ</vt:lpstr>
      <vt:lpstr>Презентация PowerPoint</vt:lpstr>
      <vt:lpstr>Презентация PowerPoint</vt:lpstr>
      <vt:lpstr>Ресурсы и развитие  человеческого общества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Гипотеза о «движущих силах» развития человеческого общества и причинах появления и изменения новых ресурсов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Ноосферный подход – новая программа развития современного общества</vt:lpstr>
      <vt:lpstr>Презентация PowerPoint</vt:lpstr>
      <vt:lpstr>Научно - технологическая революция</vt:lpstr>
      <vt:lpstr>Образование - база в унификации в организации работы технологического цикла</vt:lpstr>
      <vt:lpstr>Эффективность природопользования</vt:lpstr>
      <vt:lpstr>Презентация PowerPoint</vt:lpstr>
      <vt:lpstr>Актуальная задача</vt:lpstr>
      <vt:lpstr>Культура природопользования</vt:lpstr>
      <vt:lpstr>Сбалансированное развитие</vt:lpstr>
      <vt:lpstr>Кодекс культуры природопользования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Эффективность и культура природопользования: исторический, ресурсный и ноосферный подходы</dc:title>
  <dc:creator>Борис Иванович</dc:creator>
  <cp:lastModifiedBy>Борис</cp:lastModifiedBy>
  <cp:revision>48</cp:revision>
  <dcterms:created xsi:type="dcterms:W3CDTF">2021-03-12T11:33:46Z</dcterms:created>
  <dcterms:modified xsi:type="dcterms:W3CDTF">2022-06-06T16:53:52Z</dcterms:modified>
</cp:coreProperties>
</file>