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Roboto Serif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Serif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RobotoSerif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Serif-bold.fntdata"/><Relationship Id="rId6" Type="http://schemas.openxmlformats.org/officeDocument/2006/relationships/slide" Target="slides/slide1.xml"/><Relationship Id="rId18" Type="http://schemas.openxmlformats.org/officeDocument/2006/relationships/font" Target="fonts/RobotoSerif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e2a884d9e9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e2a884d9e9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e2c374857e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e2c374857e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e37d8ef396_1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e37d8ef396_1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e2a884d9e9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e2a884d9e9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e37d8ef396_1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g2e37d8ef396_1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e2a884d9e9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e2a884d9e9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e37d8ef396_1_3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e37d8ef396_1_3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e37d8ef396_1_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e37d8ef396_1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e37d8ef396_1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e37d8ef396_1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e2a884d9e9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e2a884d9e9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e2a884d9e9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e2a884d9e9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10.png"/><Relationship Id="rId6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12.png"/><Relationship Id="rId6" Type="http://schemas.openxmlformats.org/officeDocument/2006/relationships/image" Target="../media/image5.png"/><Relationship Id="rId7" Type="http://schemas.openxmlformats.org/officeDocument/2006/relationships/image" Target="../media/image4.png"/><Relationship Id="rId8" Type="http://schemas.openxmlformats.org/officeDocument/2006/relationships/image" Target="../media/image2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2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14.png"/><Relationship Id="rId5" Type="http://schemas.openxmlformats.org/officeDocument/2006/relationships/image" Target="../media/image17.jpg"/><Relationship Id="rId6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44925" y="744575"/>
            <a:ext cx="5942675" cy="658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024500" y="-967225"/>
            <a:ext cx="3913376" cy="56640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" name="Google Shape;58;p13"/>
          <p:cNvGrpSpPr/>
          <p:nvPr/>
        </p:nvGrpSpPr>
        <p:grpSpPr>
          <a:xfrm>
            <a:off x="-716176" y="1028672"/>
            <a:ext cx="8047586" cy="1380325"/>
            <a:chOff x="-716175" y="1380270"/>
            <a:chExt cx="9021958" cy="1640705"/>
          </a:xfrm>
        </p:grpSpPr>
        <p:sp>
          <p:nvSpPr>
            <p:cNvPr id="59" name="Google Shape;59;p13"/>
            <p:cNvSpPr/>
            <p:nvPr/>
          </p:nvSpPr>
          <p:spPr>
            <a:xfrm>
              <a:off x="-716175" y="1380275"/>
              <a:ext cx="8190600" cy="1640700"/>
            </a:xfrm>
            <a:prstGeom prst="rect">
              <a:avLst/>
            </a:prstGeom>
            <a:solidFill>
              <a:srgbClr val="99FC0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6649183" y="1380270"/>
              <a:ext cx="1656600" cy="1640700"/>
            </a:xfrm>
            <a:prstGeom prst="ellipse">
              <a:avLst/>
            </a:prstGeom>
            <a:solidFill>
              <a:srgbClr val="99FC0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" name="Google Shape;61;p13"/>
          <p:cNvSpPr txBox="1"/>
          <p:nvPr>
            <p:ph idx="1" type="subTitle"/>
          </p:nvPr>
        </p:nvSpPr>
        <p:spPr>
          <a:xfrm>
            <a:off x="881038" y="1126325"/>
            <a:ext cx="5130600" cy="128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СОЗВЕЗДИЕ</a:t>
            </a:r>
            <a:endParaRPr sz="70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7972575" y="-87275"/>
            <a:ext cx="1484400" cy="17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01</a:t>
            </a:r>
            <a:endParaRPr sz="80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57975" y="1406388"/>
            <a:ext cx="1270825" cy="6249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 txBox="1"/>
          <p:nvPr/>
        </p:nvSpPr>
        <p:spPr>
          <a:xfrm>
            <a:off x="3829800" y="4284075"/>
            <a:ext cx="1484400" cy="6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Санкт-Петербург</a:t>
            </a:r>
            <a:br>
              <a:rPr lang="ru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ru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 5-8 июня 2024</a:t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1336900" y="2503988"/>
            <a:ext cx="4218900" cy="13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30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Петербургский международный экономический форум</a:t>
            </a:r>
            <a:endParaRPr sz="30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2"/>
          <p:cNvSpPr/>
          <p:nvPr/>
        </p:nvSpPr>
        <p:spPr>
          <a:xfrm>
            <a:off x="0" y="9575"/>
            <a:ext cx="9144000" cy="5143500"/>
          </a:xfrm>
          <a:prstGeom prst="rect">
            <a:avLst/>
          </a:prstGeom>
          <a:solidFill>
            <a:srgbClr val="99FC0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2" name="Google Shape;23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4325" y="253500"/>
            <a:ext cx="936365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2"/>
          <p:cNvSpPr txBox="1"/>
          <p:nvPr/>
        </p:nvSpPr>
        <p:spPr>
          <a:xfrm>
            <a:off x="7831810" y="-159350"/>
            <a:ext cx="1823100" cy="15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09</a:t>
            </a:r>
            <a:endParaRPr sz="80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34" name="Google Shape;234;p22"/>
          <p:cNvSpPr txBox="1"/>
          <p:nvPr>
            <p:ph idx="1" type="subTitle"/>
          </p:nvPr>
        </p:nvSpPr>
        <p:spPr>
          <a:xfrm>
            <a:off x="970100" y="181000"/>
            <a:ext cx="73548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3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РОСТ СКОРОСТИ И ОБЪЕМОВ ПОТРЕБЛЕНИЯ</a:t>
            </a:r>
            <a:endParaRPr sz="43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35" name="Google Shape;235;p22"/>
          <p:cNvSpPr txBox="1"/>
          <p:nvPr/>
        </p:nvSpPr>
        <p:spPr>
          <a:xfrm>
            <a:off x="76200" y="3817150"/>
            <a:ext cx="9144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ru" sz="24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70%  населения Земли - пользователи мобильных телефонов</a:t>
            </a:r>
            <a:endParaRPr sz="24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36" name="Google Shape;23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2275" y="2038625"/>
            <a:ext cx="1540525" cy="154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42600" y="2061275"/>
            <a:ext cx="1495226" cy="1495226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2"/>
          <p:cNvSpPr/>
          <p:nvPr/>
        </p:nvSpPr>
        <p:spPr>
          <a:xfrm>
            <a:off x="2761500" y="2592875"/>
            <a:ext cx="819600" cy="398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9" name="Google Shape;239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13700" y="2083925"/>
            <a:ext cx="1495226" cy="1495226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2"/>
          <p:cNvSpPr/>
          <p:nvPr/>
        </p:nvSpPr>
        <p:spPr>
          <a:xfrm>
            <a:off x="5799325" y="2592875"/>
            <a:ext cx="819600" cy="398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3"/>
          <p:cNvSpPr txBox="1"/>
          <p:nvPr>
            <p:ph idx="1" type="subTitle"/>
          </p:nvPr>
        </p:nvSpPr>
        <p:spPr>
          <a:xfrm>
            <a:off x="1675438" y="130200"/>
            <a:ext cx="5623800" cy="8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37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ПРОГНОЗЫ НА 2100 ГОД:</a:t>
            </a:r>
            <a:endParaRPr b="1" sz="9500">
              <a:solidFill>
                <a:srgbClr val="99FC08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46" name="Google Shape;246;p23"/>
          <p:cNvSpPr txBox="1"/>
          <p:nvPr/>
        </p:nvSpPr>
        <p:spPr>
          <a:xfrm>
            <a:off x="718950" y="1642500"/>
            <a:ext cx="7706100" cy="13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47" name="Google Shape;24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10800000">
            <a:off x="-381000" y="3324375"/>
            <a:ext cx="9736673" cy="321915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3"/>
          <p:cNvSpPr txBox="1"/>
          <p:nvPr/>
        </p:nvSpPr>
        <p:spPr>
          <a:xfrm flipH="1">
            <a:off x="8067300" y="-152400"/>
            <a:ext cx="42009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10</a:t>
            </a:r>
            <a:endParaRPr sz="8000"/>
          </a:p>
        </p:txBody>
      </p:sp>
      <p:sp>
        <p:nvSpPr>
          <p:cNvPr id="249" name="Google Shape;249;p23"/>
          <p:cNvSpPr txBox="1"/>
          <p:nvPr/>
        </p:nvSpPr>
        <p:spPr>
          <a:xfrm>
            <a:off x="4762500" y="901700"/>
            <a:ext cx="440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50" name="Google Shape;250;p23"/>
          <p:cNvSpPr/>
          <p:nvPr/>
        </p:nvSpPr>
        <p:spPr>
          <a:xfrm>
            <a:off x="1446850" y="876150"/>
            <a:ext cx="2731200" cy="2046000"/>
          </a:xfrm>
          <a:prstGeom prst="rect">
            <a:avLst/>
          </a:prstGeom>
          <a:solidFill>
            <a:srgbClr val="99FC0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3"/>
          <p:cNvSpPr/>
          <p:nvPr/>
        </p:nvSpPr>
        <p:spPr>
          <a:xfrm>
            <a:off x="4900900" y="901700"/>
            <a:ext cx="2731200" cy="2020500"/>
          </a:xfrm>
          <a:prstGeom prst="rect">
            <a:avLst/>
          </a:prstGeom>
          <a:solidFill>
            <a:srgbClr val="99FC0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3"/>
          <p:cNvSpPr/>
          <p:nvPr/>
        </p:nvSpPr>
        <p:spPr>
          <a:xfrm>
            <a:off x="1446850" y="3008400"/>
            <a:ext cx="6185400" cy="1982700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3"/>
          <p:cNvSpPr txBox="1"/>
          <p:nvPr/>
        </p:nvSpPr>
        <p:spPr>
          <a:xfrm>
            <a:off x="1652650" y="1047888"/>
            <a:ext cx="2319600" cy="20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01</a:t>
            </a:r>
            <a:endParaRPr sz="20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Кибер</a:t>
            </a:r>
            <a:endParaRPr sz="30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страхование</a:t>
            </a:r>
            <a:endParaRPr sz="30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54" name="Google Shape;254;p23"/>
          <p:cNvSpPr txBox="1"/>
          <p:nvPr/>
        </p:nvSpPr>
        <p:spPr>
          <a:xfrm>
            <a:off x="5098350" y="997075"/>
            <a:ext cx="2434200" cy="20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02</a:t>
            </a:r>
            <a:endParaRPr sz="40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3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Те</a:t>
            </a:r>
            <a:r>
              <a:rPr lang="ru" sz="3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хнологии - потребитель</a:t>
            </a:r>
            <a:endParaRPr sz="3000">
              <a:solidFill>
                <a:schemeClr val="dk2"/>
              </a:solidFill>
            </a:endParaRPr>
          </a:p>
        </p:txBody>
      </p:sp>
      <p:sp>
        <p:nvSpPr>
          <p:cNvPr id="255" name="Google Shape;255;p23"/>
          <p:cNvSpPr txBox="1"/>
          <p:nvPr/>
        </p:nvSpPr>
        <p:spPr>
          <a:xfrm>
            <a:off x="1567450" y="3104925"/>
            <a:ext cx="5944200" cy="19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03</a:t>
            </a:r>
            <a:endParaRPr sz="40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3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ru" sz="24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рост спроса на товары для определенных возрастных групп населения 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10800000">
            <a:off x="-1897500" y="3554325"/>
            <a:ext cx="9736673" cy="321915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4"/>
          <p:cNvSpPr txBox="1"/>
          <p:nvPr>
            <p:ph idx="1" type="subTitle"/>
          </p:nvPr>
        </p:nvSpPr>
        <p:spPr>
          <a:xfrm>
            <a:off x="446275" y="1137650"/>
            <a:ext cx="8096400" cy="25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52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„Лучший способ предсказать ваше будущее - создать его”</a:t>
            </a:r>
            <a:endParaRPr sz="52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62" name="Google Shape;262;p24"/>
          <p:cNvSpPr txBox="1"/>
          <p:nvPr/>
        </p:nvSpPr>
        <p:spPr>
          <a:xfrm>
            <a:off x="8125150" y="-87275"/>
            <a:ext cx="1543800" cy="16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11</a:t>
            </a:r>
            <a:endParaRPr sz="80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63" name="Google Shape;263;p24"/>
          <p:cNvSpPr txBox="1"/>
          <p:nvPr/>
        </p:nvSpPr>
        <p:spPr>
          <a:xfrm>
            <a:off x="3813700" y="3838650"/>
            <a:ext cx="4629600" cy="7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31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—  Авраам Линкольн</a:t>
            </a:r>
            <a:endParaRPr sz="38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idx="1" type="subTitle"/>
          </p:nvPr>
        </p:nvSpPr>
        <p:spPr>
          <a:xfrm>
            <a:off x="3189600" y="542325"/>
            <a:ext cx="2764800" cy="128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0">
                <a:solidFill>
                  <a:srgbClr val="99FC08"/>
                </a:solidFill>
                <a:latin typeface="Impact"/>
                <a:ea typeface="Impact"/>
                <a:cs typeface="Impact"/>
                <a:sym typeface="Impact"/>
              </a:rPr>
              <a:t>ЦЕЛЬ</a:t>
            </a:r>
            <a:endParaRPr sz="7000">
              <a:solidFill>
                <a:srgbClr val="99FC08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7820350" y="-87275"/>
            <a:ext cx="1543800" cy="16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02</a:t>
            </a:r>
            <a:endParaRPr sz="80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718950" y="1642500"/>
            <a:ext cx="7706100" cy="13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выявить наиболее вероятные и значимые тенденции, риски и возможности, которые могут повлиять на качество жизни людей и устойчивость развития в долгосрочной перспективе.</a:t>
            </a:r>
            <a:endParaRPr sz="24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10800000">
            <a:off x="-381000" y="3324375"/>
            <a:ext cx="9736673" cy="321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/>
          <p:nvPr/>
        </p:nvSpPr>
        <p:spPr>
          <a:xfrm>
            <a:off x="-101700" y="-18150"/>
            <a:ext cx="9245700" cy="5179800"/>
          </a:xfrm>
          <a:prstGeom prst="rect">
            <a:avLst/>
          </a:prstGeom>
          <a:solidFill>
            <a:srgbClr val="99FC0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36100" y="688525"/>
            <a:ext cx="9703025" cy="4015799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 txBox="1"/>
          <p:nvPr>
            <p:ph idx="1" type="subTitle"/>
          </p:nvPr>
        </p:nvSpPr>
        <p:spPr>
          <a:xfrm>
            <a:off x="1601375" y="116775"/>
            <a:ext cx="52515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44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НАША КОМАНДА</a:t>
            </a:r>
            <a:endParaRPr sz="44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5729900" y="-2255650"/>
            <a:ext cx="2029500" cy="17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0" i="0" lang="ru" sz="8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04</a:t>
            </a:r>
            <a:endParaRPr b="0" i="0" sz="8000" u="none" cap="none" strike="noStrik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82" name="Google Shape;82;p15"/>
          <p:cNvGrpSpPr/>
          <p:nvPr/>
        </p:nvGrpSpPr>
        <p:grpSpPr>
          <a:xfrm>
            <a:off x="458622" y="2569183"/>
            <a:ext cx="1685551" cy="2135141"/>
            <a:chOff x="3464025" y="1057676"/>
            <a:chExt cx="1717847" cy="2677965"/>
          </a:xfrm>
        </p:grpSpPr>
        <p:sp>
          <p:nvSpPr>
            <p:cNvPr id="83" name="Google Shape;83;p15"/>
            <p:cNvSpPr/>
            <p:nvPr/>
          </p:nvSpPr>
          <p:spPr>
            <a:xfrm>
              <a:off x="3464025" y="2167950"/>
              <a:ext cx="1694400" cy="890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4" name="Google Shape;84;p15"/>
            <p:cNvPicPr preferRelativeResize="0"/>
            <p:nvPr/>
          </p:nvPicPr>
          <p:blipFill rotWithShape="1">
            <a:blip r:embed="rId4">
              <a:alphaModFix/>
            </a:blip>
            <a:srcRect b="26739" l="0" r="0" t="0"/>
            <a:stretch/>
          </p:blipFill>
          <p:spPr>
            <a:xfrm>
              <a:off x="3582152" y="1057676"/>
              <a:ext cx="1410625" cy="15599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5" name="Google Shape;85;p15"/>
            <p:cNvSpPr/>
            <p:nvPr/>
          </p:nvSpPr>
          <p:spPr>
            <a:xfrm>
              <a:off x="3468310" y="2626841"/>
              <a:ext cx="1694400" cy="1108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5"/>
            <p:cNvSpPr txBox="1"/>
            <p:nvPr/>
          </p:nvSpPr>
          <p:spPr>
            <a:xfrm>
              <a:off x="3487472" y="2597723"/>
              <a:ext cx="1694400" cy="77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ru" sz="1200" u="none" cap="none" strike="noStrike">
                  <a:solidFill>
                    <a:schemeClr val="dk1"/>
                  </a:solidFill>
                  <a:latin typeface="Impact"/>
                  <a:ea typeface="Impact"/>
                  <a:cs typeface="Impact"/>
                  <a:sym typeface="Impact"/>
                </a:rPr>
                <a:t>лидер команды, студентка 3 курса направления подготовки </a:t>
              </a:r>
              <a:endParaRPr b="0" i="0" sz="1200" u="none" cap="none" strike="noStrik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endParaRPr>
            </a:p>
          </p:txBody>
        </p:sp>
      </p:grpSp>
      <p:sp>
        <p:nvSpPr>
          <p:cNvPr id="87" name="Google Shape;87;p15"/>
          <p:cNvSpPr/>
          <p:nvPr/>
        </p:nvSpPr>
        <p:spPr>
          <a:xfrm>
            <a:off x="4613148" y="3454501"/>
            <a:ext cx="1662900" cy="710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5"/>
          <p:cNvSpPr/>
          <p:nvPr/>
        </p:nvSpPr>
        <p:spPr>
          <a:xfrm>
            <a:off x="6652207" y="3454501"/>
            <a:ext cx="1662900" cy="710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5"/>
          <p:cNvSpPr/>
          <p:nvPr/>
        </p:nvSpPr>
        <p:spPr>
          <a:xfrm>
            <a:off x="6656412" y="3820388"/>
            <a:ext cx="1662900" cy="10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6675209" y="3797178"/>
            <a:ext cx="16629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" sz="12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член Ассоциации писателей Китая </a:t>
            </a:r>
            <a:endParaRPr b="0" i="0" sz="600" u="none" cap="none" strike="noStrike">
              <a:solidFill>
                <a:schemeClr val="dk1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  <p:pic>
        <p:nvPicPr>
          <p:cNvPr id="91" name="Google Shape;91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56474" y="2884297"/>
            <a:ext cx="1415931" cy="936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5"/>
          <p:cNvPicPr preferRelativeResize="0"/>
          <p:nvPr/>
        </p:nvPicPr>
        <p:blipFill rotWithShape="1">
          <a:blip r:embed="rId6">
            <a:alphaModFix/>
          </a:blip>
          <a:srcRect b="49124" l="0" r="0" t="21549"/>
          <a:stretch/>
        </p:blipFill>
        <p:spPr>
          <a:xfrm>
            <a:off x="4276048" y="2784885"/>
            <a:ext cx="2211996" cy="10355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3" name="Google Shape;93;p15"/>
          <p:cNvGrpSpPr/>
          <p:nvPr/>
        </p:nvGrpSpPr>
        <p:grpSpPr>
          <a:xfrm>
            <a:off x="488301" y="2474624"/>
            <a:ext cx="1685551" cy="2229700"/>
            <a:chOff x="3464025" y="939077"/>
            <a:chExt cx="1717847" cy="2796564"/>
          </a:xfrm>
        </p:grpSpPr>
        <p:sp>
          <p:nvSpPr>
            <p:cNvPr id="94" name="Google Shape;94;p15"/>
            <p:cNvSpPr/>
            <p:nvPr/>
          </p:nvSpPr>
          <p:spPr>
            <a:xfrm>
              <a:off x="3464025" y="2167950"/>
              <a:ext cx="1694400" cy="890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5" name="Google Shape;95;p15"/>
            <p:cNvPicPr preferRelativeResize="0"/>
            <p:nvPr/>
          </p:nvPicPr>
          <p:blipFill rotWithShape="1">
            <a:blip r:embed="rId4">
              <a:alphaModFix/>
            </a:blip>
            <a:srcRect b="26739" l="0" r="0" t="0"/>
            <a:stretch/>
          </p:blipFill>
          <p:spPr>
            <a:xfrm>
              <a:off x="3582145" y="939077"/>
              <a:ext cx="1410620" cy="16785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6" name="Google Shape;96;p15"/>
            <p:cNvSpPr/>
            <p:nvPr/>
          </p:nvSpPr>
          <p:spPr>
            <a:xfrm>
              <a:off x="3468310" y="2626841"/>
              <a:ext cx="1694400" cy="1108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5"/>
            <p:cNvSpPr txBox="1"/>
            <p:nvPr/>
          </p:nvSpPr>
          <p:spPr>
            <a:xfrm>
              <a:off x="3487472" y="2597723"/>
              <a:ext cx="1694400" cy="77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" sz="1600">
                  <a:solidFill>
                    <a:schemeClr val="dk1"/>
                  </a:solidFill>
                  <a:latin typeface="Impact"/>
                  <a:ea typeface="Impact"/>
                  <a:cs typeface="Impact"/>
                  <a:sym typeface="Impact"/>
                </a:rPr>
                <a:t>Минчева Дарья</a:t>
              </a:r>
              <a:endParaRPr sz="16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ru" sz="1000" u="none" cap="none" strike="noStrike">
                  <a:solidFill>
                    <a:schemeClr val="dk1"/>
                  </a:solidFill>
                  <a:latin typeface="Impact"/>
                  <a:ea typeface="Impact"/>
                  <a:cs typeface="Impact"/>
                  <a:sym typeface="Impact"/>
                </a:rPr>
                <a:t>лидер команды, </a:t>
              </a:r>
              <a:r>
                <a:rPr lang="ru" sz="1000">
                  <a:solidFill>
                    <a:schemeClr val="dk1"/>
                  </a:solidFill>
                  <a:latin typeface="Impact"/>
                  <a:ea typeface="Impact"/>
                  <a:cs typeface="Impact"/>
                  <a:sym typeface="Impact"/>
                </a:rPr>
                <a:t>победитель  конкурса "Горизонт 2100'23"</a:t>
              </a:r>
              <a:endParaRPr sz="1000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ru" sz="1200" u="none" cap="none" strike="noStrike">
                  <a:solidFill>
                    <a:schemeClr val="dk1"/>
                  </a:solidFill>
                  <a:latin typeface="Impact"/>
                  <a:ea typeface="Impact"/>
                  <a:cs typeface="Impact"/>
                  <a:sym typeface="Impact"/>
                </a:rPr>
                <a:t> </a:t>
              </a:r>
              <a:endParaRPr b="0" i="0" sz="1200" u="none" cap="none" strike="noStrik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endParaRPr>
            </a:p>
          </p:txBody>
        </p:sp>
      </p:grpSp>
      <p:sp>
        <p:nvSpPr>
          <p:cNvPr id="98" name="Google Shape;98;p15"/>
          <p:cNvSpPr/>
          <p:nvPr/>
        </p:nvSpPr>
        <p:spPr>
          <a:xfrm>
            <a:off x="2574088" y="3454501"/>
            <a:ext cx="1662900" cy="710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5"/>
          <p:cNvSpPr/>
          <p:nvPr/>
        </p:nvSpPr>
        <p:spPr>
          <a:xfrm>
            <a:off x="2578292" y="3820396"/>
            <a:ext cx="1662900" cy="117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5"/>
          <p:cNvSpPr txBox="1"/>
          <p:nvPr/>
        </p:nvSpPr>
        <p:spPr>
          <a:xfrm>
            <a:off x="2597095" y="3797177"/>
            <a:ext cx="1662900" cy="11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6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Зиньковская Валерия</a:t>
            </a:r>
            <a:endParaRPr sz="16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" sz="12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Лауреат конкурса “Горизонт 2100”</a:t>
            </a:r>
            <a:endParaRPr b="0" i="0" sz="600" u="none" cap="none" strike="noStrik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01" name="Google Shape;101;p15"/>
          <p:cNvPicPr preferRelativeResize="0"/>
          <p:nvPr/>
        </p:nvPicPr>
        <p:blipFill rotWithShape="1">
          <a:blip r:embed="rId7">
            <a:alphaModFix/>
          </a:blip>
          <a:srcRect b="37639" l="32908" r="27427" t="37088"/>
          <a:stretch/>
        </p:blipFill>
        <p:spPr>
          <a:xfrm>
            <a:off x="6691675" y="2569176"/>
            <a:ext cx="1662649" cy="1251226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/>
          <p:nvPr/>
        </p:nvSpPr>
        <p:spPr>
          <a:xfrm>
            <a:off x="3268325" y="1629329"/>
            <a:ext cx="1917600" cy="802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15"/>
          <p:cNvPicPr preferRelativeResize="0"/>
          <p:nvPr/>
        </p:nvPicPr>
        <p:blipFill rotWithShape="1">
          <a:blip r:embed="rId8">
            <a:alphaModFix/>
          </a:blip>
          <a:srcRect b="5349" l="11027" r="15605" t="7527"/>
          <a:stretch/>
        </p:blipFill>
        <p:spPr>
          <a:xfrm>
            <a:off x="3334102" y="839423"/>
            <a:ext cx="1750832" cy="1253328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/>
          <p:nvPr/>
        </p:nvSpPr>
        <p:spPr>
          <a:xfrm>
            <a:off x="3268575" y="2063424"/>
            <a:ext cx="1881900" cy="66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86150" y="2752401"/>
            <a:ext cx="1415926" cy="106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" name="Google Shape;106;p15"/>
          <p:cNvGrpSpPr/>
          <p:nvPr/>
        </p:nvGrpSpPr>
        <p:grpSpPr>
          <a:xfrm>
            <a:off x="4305746" y="2626062"/>
            <a:ext cx="2212032" cy="2229611"/>
            <a:chOff x="4319838" y="1309825"/>
            <a:chExt cx="2699905" cy="3110940"/>
          </a:xfrm>
        </p:grpSpPr>
        <p:sp>
          <p:nvSpPr>
            <p:cNvPr id="107" name="Google Shape;107;p15"/>
            <p:cNvSpPr/>
            <p:nvPr/>
          </p:nvSpPr>
          <p:spPr>
            <a:xfrm>
              <a:off x="4700200" y="2865265"/>
              <a:ext cx="2029500" cy="1555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5"/>
            <p:cNvSpPr txBox="1"/>
            <p:nvPr/>
          </p:nvSpPr>
          <p:spPr>
            <a:xfrm>
              <a:off x="4723143" y="2830402"/>
              <a:ext cx="2029500" cy="75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" sz="1600">
                  <a:solidFill>
                    <a:schemeClr val="dk1"/>
                  </a:solidFill>
                  <a:latin typeface="Impact"/>
                  <a:ea typeface="Impact"/>
                  <a:cs typeface="Impact"/>
                  <a:sym typeface="Impact"/>
                </a:rPr>
                <a:t>Морозкина Катя</a:t>
              </a:r>
              <a:endParaRPr sz="16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ru" sz="1200" u="none" cap="none" strike="noStrike">
                  <a:solidFill>
                    <a:schemeClr val="dk1"/>
                  </a:solidFill>
                  <a:latin typeface="Impact"/>
                  <a:ea typeface="Impact"/>
                  <a:cs typeface="Impact"/>
                  <a:sym typeface="Impact"/>
                </a:rPr>
                <a:t>работник в сфере культуры</a:t>
              </a:r>
              <a:endParaRPr b="0" i="0" sz="600" u="none" cap="none" strike="noStrik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endParaRPr>
            </a:p>
          </p:txBody>
        </p:sp>
        <p:pic>
          <p:nvPicPr>
            <p:cNvPr id="109" name="Google Shape;109;p15"/>
            <p:cNvPicPr preferRelativeResize="0"/>
            <p:nvPr/>
          </p:nvPicPr>
          <p:blipFill rotWithShape="1">
            <a:blip r:embed="rId6">
              <a:alphaModFix/>
            </a:blip>
            <a:srcRect b="49124" l="0" r="0" t="21549"/>
            <a:stretch/>
          </p:blipFill>
          <p:spPr>
            <a:xfrm>
              <a:off x="4319838" y="1309825"/>
              <a:ext cx="2699905" cy="15554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0" name="Google Shape;110;p15"/>
          <p:cNvSpPr txBox="1"/>
          <p:nvPr/>
        </p:nvSpPr>
        <p:spPr>
          <a:xfrm>
            <a:off x="3171100" y="2016550"/>
            <a:ext cx="22119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Рябов Иван</a:t>
            </a:r>
            <a:endParaRPr sz="16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Ментор предпринимателей </a:t>
            </a:r>
            <a:endParaRPr sz="11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и руководителей</a:t>
            </a:r>
            <a:endParaRPr sz="11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11" name="Google Shape;111;p15"/>
          <p:cNvSpPr txBox="1"/>
          <p:nvPr/>
        </p:nvSpPr>
        <p:spPr>
          <a:xfrm>
            <a:off x="7820350" y="-87275"/>
            <a:ext cx="1543800" cy="16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03</a:t>
            </a:r>
            <a:endParaRPr sz="80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10800000">
            <a:off x="-1936050" y="3554325"/>
            <a:ext cx="9736673" cy="32191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6"/>
          <p:cNvSpPr txBox="1"/>
          <p:nvPr>
            <p:ph idx="1" type="subTitle"/>
          </p:nvPr>
        </p:nvSpPr>
        <p:spPr>
          <a:xfrm>
            <a:off x="3120800" y="149675"/>
            <a:ext cx="3072600" cy="99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КАРТИНА БУДУЩЕГО</a:t>
            </a:r>
            <a:endParaRPr sz="48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18" name="Google Shape;118;p16"/>
          <p:cNvSpPr txBox="1"/>
          <p:nvPr/>
        </p:nvSpPr>
        <p:spPr>
          <a:xfrm>
            <a:off x="7925300" y="-163475"/>
            <a:ext cx="1743600" cy="16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04</a:t>
            </a:r>
            <a:endParaRPr sz="80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19" name="Google Shape;119;p16"/>
          <p:cNvSpPr/>
          <p:nvPr/>
        </p:nvSpPr>
        <p:spPr>
          <a:xfrm rot="742232">
            <a:off x="-2573317" y="2187687"/>
            <a:ext cx="11461814" cy="4818575"/>
          </a:xfrm>
          <a:prstGeom prst="blockArc">
            <a:avLst>
              <a:gd fmla="val 10692752" name="adj1"/>
              <a:gd fmla="val 0" name="adj2"/>
              <a:gd fmla="val 25000" name="adj3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0" name="Google Shape;120;p16"/>
          <p:cNvCxnSpPr/>
          <p:nvPr/>
        </p:nvCxnSpPr>
        <p:spPr>
          <a:xfrm flipH="1">
            <a:off x="1633200" y="1611950"/>
            <a:ext cx="119400" cy="23328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1" name="Google Shape;121;p16"/>
          <p:cNvCxnSpPr/>
          <p:nvPr/>
        </p:nvCxnSpPr>
        <p:spPr>
          <a:xfrm flipH="1">
            <a:off x="3569950" y="1919675"/>
            <a:ext cx="673800" cy="23145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2" name="Google Shape;122;p16"/>
          <p:cNvCxnSpPr/>
          <p:nvPr/>
        </p:nvCxnSpPr>
        <p:spPr>
          <a:xfrm flipH="1">
            <a:off x="5615075" y="2623050"/>
            <a:ext cx="964500" cy="23331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3" name="Google Shape;123;p16"/>
          <p:cNvSpPr txBox="1"/>
          <p:nvPr/>
        </p:nvSpPr>
        <p:spPr>
          <a:xfrm rot="484930">
            <a:off x="2212663" y="2450473"/>
            <a:ext cx="1318698" cy="6441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1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ЦЕННОСТИ</a:t>
            </a:r>
            <a:endParaRPr sz="21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24" name="Google Shape;124;p16"/>
          <p:cNvSpPr txBox="1"/>
          <p:nvPr/>
        </p:nvSpPr>
        <p:spPr>
          <a:xfrm rot="567">
            <a:off x="-66225" y="2273850"/>
            <a:ext cx="18189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ДОСТУПНОСТЬ</a:t>
            </a:r>
            <a:endParaRPr sz="21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25" name="Google Shape;125;p16"/>
          <p:cNvSpPr txBox="1"/>
          <p:nvPr/>
        </p:nvSpPr>
        <p:spPr>
          <a:xfrm rot="1150758">
            <a:off x="3894635" y="3028242"/>
            <a:ext cx="2373332" cy="53481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НЕРАВНОМЕРНОСТЬ</a:t>
            </a:r>
            <a:endParaRPr sz="21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26" name="Google Shape;126;p16"/>
          <p:cNvSpPr txBox="1"/>
          <p:nvPr/>
        </p:nvSpPr>
        <p:spPr>
          <a:xfrm rot="1863305">
            <a:off x="6150382" y="4031852"/>
            <a:ext cx="2517534" cy="6446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РОСТ СКОРОСТИ И ОБЪЕМОВ ПОТРЕБЛЕНИЯ</a:t>
            </a:r>
            <a:endParaRPr sz="18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27" name="Google Shape;127;p16"/>
          <p:cNvSpPr/>
          <p:nvPr/>
        </p:nvSpPr>
        <p:spPr>
          <a:xfrm>
            <a:off x="471850" y="1556250"/>
            <a:ext cx="600900" cy="600900"/>
          </a:xfrm>
          <a:prstGeom prst="ellipse">
            <a:avLst/>
          </a:prstGeom>
          <a:solidFill>
            <a:srgbClr val="99FC0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6"/>
          <p:cNvSpPr/>
          <p:nvPr/>
        </p:nvSpPr>
        <p:spPr>
          <a:xfrm>
            <a:off x="2437025" y="3158600"/>
            <a:ext cx="600900" cy="600900"/>
          </a:xfrm>
          <a:prstGeom prst="ellipse">
            <a:avLst/>
          </a:prstGeom>
          <a:solidFill>
            <a:srgbClr val="99FC0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6"/>
          <p:cNvSpPr/>
          <p:nvPr/>
        </p:nvSpPr>
        <p:spPr>
          <a:xfrm>
            <a:off x="4683975" y="3593200"/>
            <a:ext cx="600900" cy="600900"/>
          </a:xfrm>
          <a:prstGeom prst="ellipse">
            <a:avLst/>
          </a:prstGeom>
          <a:solidFill>
            <a:srgbClr val="99FC0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6"/>
          <p:cNvSpPr/>
          <p:nvPr/>
        </p:nvSpPr>
        <p:spPr>
          <a:xfrm>
            <a:off x="7374525" y="3489150"/>
            <a:ext cx="600900" cy="600900"/>
          </a:xfrm>
          <a:prstGeom prst="ellipse">
            <a:avLst/>
          </a:prstGeom>
          <a:solidFill>
            <a:srgbClr val="99FC0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6"/>
          <p:cNvSpPr txBox="1"/>
          <p:nvPr/>
        </p:nvSpPr>
        <p:spPr>
          <a:xfrm>
            <a:off x="582175" y="1546475"/>
            <a:ext cx="3129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1</a:t>
            </a:r>
            <a:endParaRPr sz="30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32" name="Google Shape;132;p16"/>
          <p:cNvSpPr txBox="1"/>
          <p:nvPr/>
        </p:nvSpPr>
        <p:spPr>
          <a:xfrm>
            <a:off x="2563375" y="3146675"/>
            <a:ext cx="3129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2</a:t>
            </a:r>
            <a:endParaRPr sz="30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33" name="Google Shape;133;p16"/>
          <p:cNvSpPr txBox="1"/>
          <p:nvPr/>
        </p:nvSpPr>
        <p:spPr>
          <a:xfrm>
            <a:off x="4797825" y="3593200"/>
            <a:ext cx="3129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3</a:t>
            </a:r>
            <a:endParaRPr sz="30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34" name="Google Shape;134;p16"/>
          <p:cNvSpPr txBox="1"/>
          <p:nvPr/>
        </p:nvSpPr>
        <p:spPr>
          <a:xfrm>
            <a:off x="7487725" y="3489150"/>
            <a:ext cx="3129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4</a:t>
            </a:r>
            <a:endParaRPr sz="30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135" name="Google Shape;135;p16"/>
          <p:cNvGrpSpPr/>
          <p:nvPr/>
        </p:nvGrpSpPr>
        <p:grpSpPr>
          <a:xfrm>
            <a:off x="403580" y="149675"/>
            <a:ext cx="2136037" cy="1378600"/>
            <a:chOff x="403575" y="149675"/>
            <a:chExt cx="3166375" cy="1378600"/>
          </a:xfrm>
        </p:grpSpPr>
        <p:sp>
          <p:nvSpPr>
            <p:cNvPr id="136" name="Google Shape;136;p16"/>
            <p:cNvSpPr/>
            <p:nvPr/>
          </p:nvSpPr>
          <p:spPr>
            <a:xfrm>
              <a:off x="497350" y="242475"/>
              <a:ext cx="3072600" cy="1285800"/>
            </a:xfrm>
            <a:prstGeom prst="rect">
              <a:avLst/>
            </a:prstGeom>
            <a:solidFill>
              <a:srgbClr val="DC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6"/>
            <p:cNvSpPr/>
            <p:nvPr/>
          </p:nvSpPr>
          <p:spPr>
            <a:xfrm>
              <a:off x="403575" y="149675"/>
              <a:ext cx="3072600" cy="1285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8" name="Google Shape;138;p16"/>
          <p:cNvGrpSpPr/>
          <p:nvPr/>
        </p:nvGrpSpPr>
        <p:grpSpPr>
          <a:xfrm>
            <a:off x="236001" y="3864446"/>
            <a:ext cx="2527084" cy="823162"/>
            <a:chOff x="403575" y="149675"/>
            <a:chExt cx="3166375" cy="1378600"/>
          </a:xfrm>
        </p:grpSpPr>
        <p:sp>
          <p:nvSpPr>
            <p:cNvPr id="139" name="Google Shape;139;p16"/>
            <p:cNvSpPr/>
            <p:nvPr/>
          </p:nvSpPr>
          <p:spPr>
            <a:xfrm>
              <a:off x="497350" y="242475"/>
              <a:ext cx="3072600" cy="1285800"/>
            </a:xfrm>
            <a:prstGeom prst="rect">
              <a:avLst/>
            </a:prstGeom>
            <a:solidFill>
              <a:srgbClr val="DC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6"/>
            <p:cNvSpPr/>
            <p:nvPr/>
          </p:nvSpPr>
          <p:spPr>
            <a:xfrm>
              <a:off x="403575" y="149675"/>
              <a:ext cx="3072600" cy="1285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1" name="Google Shape;141;p16"/>
          <p:cNvGrpSpPr/>
          <p:nvPr/>
        </p:nvGrpSpPr>
        <p:grpSpPr>
          <a:xfrm>
            <a:off x="7239497" y="2318876"/>
            <a:ext cx="1655381" cy="993281"/>
            <a:chOff x="403575" y="149675"/>
            <a:chExt cx="3166375" cy="1378600"/>
          </a:xfrm>
        </p:grpSpPr>
        <p:sp>
          <p:nvSpPr>
            <p:cNvPr id="142" name="Google Shape;142;p16"/>
            <p:cNvSpPr/>
            <p:nvPr/>
          </p:nvSpPr>
          <p:spPr>
            <a:xfrm>
              <a:off x="497350" y="242475"/>
              <a:ext cx="3072600" cy="1285800"/>
            </a:xfrm>
            <a:prstGeom prst="rect">
              <a:avLst/>
            </a:prstGeom>
            <a:solidFill>
              <a:srgbClr val="DC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6"/>
            <p:cNvSpPr/>
            <p:nvPr/>
          </p:nvSpPr>
          <p:spPr>
            <a:xfrm>
              <a:off x="403575" y="149675"/>
              <a:ext cx="3072600" cy="1285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4" name="Google Shape;144;p16"/>
          <p:cNvGrpSpPr/>
          <p:nvPr/>
        </p:nvGrpSpPr>
        <p:grpSpPr>
          <a:xfrm>
            <a:off x="5161974" y="1608773"/>
            <a:ext cx="1870694" cy="993281"/>
            <a:chOff x="403575" y="149675"/>
            <a:chExt cx="3166375" cy="1378600"/>
          </a:xfrm>
        </p:grpSpPr>
        <p:sp>
          <p:nvSpPr>
            <p:cNvPr id="145" name="Google Shape;145;p16"/>
            <p:cNvSpPr/>
            <p:nvPr/>
          </p:nvSpPr>
          <p:spPr>
            <a:xfrm>
              <a:off x="497350" y="242475"/>
              <a:ext cx="3072600" cy="1285800"/>
            </a:xfrm>
            <a:prstGeom prst="rect">
              <a:avLst/>
            </a:prstGeom>
            <a:solidFill>
              <a:srgbClr val="DCD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6"/>
            <p:cNvSpPr/>
            <p:nvPr/>
          </p:nvSpPr>
          <p:spPr>
            <a:xfrm>
              <a:off x="403575" y="149675"/>
              <a:ext cx="3072600" cy="1285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7" name="Google Shape;147;p16"/>
          <p:cNvSpPr txBox="1"/>
          <p:nvPr/>
        </p:nvSpPr>
        <p:spPr>
          <a:xfrm>
            <a:off x="727638" y="474475"/>
            <a:ext cx="1543800" cy="9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медицина</a:t>
            </a:r>
            <a:endParaRPr sz="15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техника</a:t>
            </a:r>
            <a:endParaRPr sz="15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образование</a:t>
            </a:r>
            <a:endParaRPr sz="15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48" name="Google Shape;148;p16"/>
          <p:cNvSpPr txBox="1"/>
          <p:nvPr/>
        </p:nvSpPr>
        <p:spPr>
          <a:xfrm>
            <a:off x="358725" y="3518725"/>
            <a:ext cx="2235600" cy="11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нуклеарные семьи</a:t>
            </a:r>
            <a:endParaRPr sz="15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общение в сетях</a:t>
            </a:r>
            <a:endParaRPr sz="15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психическое здоровье</a:t>
            </a:r>
            <a:endParaRPr sz="15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безопасность</a:t>
            </a:r>
            <a:endParaRPr sz="15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49" name="Google Shape;149;p16"/>
          <p:cNvSpPr txBox="1"/>
          <p:nvPr/>
        </p:nvSpPr>
        <p:spPr>
          <a:xfrm>
            <a:off x="5269625" y="1753663"/>
            <a:ext cx="1655400" cy="7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демография</a:t>
            </a:r>
            <a:endParaRPr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рынок труда</a:t>
            </a:r>
            <a:endParaRPr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город/деревня</a:t>
            </a:r>
            <a:endParaRPr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50" name="Google Shape;150;p16"/>
          <p:cNvSpPr txBox="1"/>
          <p:nvPr/>
        </p:nvSpPr>
        <p:spPr>
          <a:xfrm>
            <a:off x="7212875" y="2298350"/>
            <a:ext cx="1655400" cy="9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гаджеты</a:t>
            </a:r>
            <a:endParaRPr sz="15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интернет</a:t>
            </a:r>
            <a:endParaRPr sz="15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маркет-плейсы</a:t>
            </a:r>
            <a:endParaRPr sz="15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"/>
          <p:cNvSpPr/>
          <p:nvPr/>
        </p:nvSpPr>
        <p:spPr>
          <a:xfrm>
            <a:off x="4706825" y="2945300"/>
            <a:ext cx="4059000" cy="2030400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7"/>
          <p:cNvSpPr/>
          <p:nvPr/>
        </p:nvSpPr>
        <p:spPr>
          <a:xfrm>
            <a:off x="539050" y="2990900"/>
            <a:ext cx="4059000" cy="1984800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7"/>
          <p:cNvSpPr/>
          <p:nvPr/>
        </p:nvSpPr>
        <p:spPr>
          <a:xfrm>
            <a:off x="4809400" y="960500"/>
            <a:ext cx="4059000" cy="2106600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7"/>
          <p:cNvSpPr/>
          <p:nvPr/>
        </p:nvSpPr>
        <p:spPr>
          <a:xfrm>
            <a:off x="539050" y="960500"/>
            <a:ext cx="4059000" cy="2030400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7"/>
          <p:cNvSpPr txBox="1"/>
          <p:nvPr/>
        </p:nvSpPr>
        <p:spPr>
          <a:xfrm>
            <a:off x="7954100" y="-163475"/>
            <a:ext cx="1714800" cy="16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03</a:t>
            </a:r>
            <a:endParaRPr sz="80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60" name="Google Shape;16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-9860092">
            <a:off x="-1006703" y="1378008"/>
            <a:ext cx="10898806" cy="32191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1" name="Google Shape;161;p17"/>
          <p:cNvGrpSpPr/>
          <p:nvPr/>
        </p:nvGrpSpPr>
        <p:grpSpPr>
          <a:xfrm>
            <a:off x="433750" y="1083400"/>
            <a:ext cx="4059000" cy="3808350"/>
            <a:chOff x="967150" y="1083400"/>
            <a:chExt cx="4059000" cy="3808350"/>
          </a:xfrm>
        </p:grpSpPr>
        <p:sp>
          <p:nvSpPr>
            <p:cNvPr id="162" name="Google Shape;162;p17"/>
            <p:cNvSpPr/>
            <p:nvPr/>
          </p:nvSpPr>
          <p:spPr>
            <a:xfrm>
              <a:off x="967150" y="1083400"/>
              <a:ext cx="4059000" cy="1844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7"/>
            <p:cNvSpPr/>
            <p:nvPr/>
          </p:nvSpPr>
          <p:spPr>
            <a:xfrm>
              <a:off x="967150" y="3047650"/>
              <a:ext cx="4059000" cy="1844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4" name="Google Shape;164;p17"/>
          <p:cNvSpPr txBox="1"/>
          <p:nvPr>
            <p:ph idx="1" type="subTitle"/>
          </p:nvPr>
        </p:nvSpPr>
        <p:spPr>
          <a:xfrm>
            <a:off x="2565875" y="167500"/>
            <a:ext cx="3966300" cy="9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5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ЦЕННОСТИ</a:t>
            </a:r>
            <a:endParaRPr sz="45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165" name="Google Shape;165;p17"/>
          <p:cNvGrpSpPr/>
          <p:nvPr/>
        </p:nvGrpSpPr>
        <p:grpSpPr>
          <a:xfrm>
            <a:off x="4706825" y="1083400"/>
            <a:ext cx="4059000" cy="3808350"/>
            <a:chOff x="967150" y="1083400"/>
            <a:chExt cx="4059000" cy="3808350"/>
          </a:xfrm>
        </p:grpSpPr>
        <p:sp>
          <p:nvSpPr>
            <p:cNvPr id="166" name="Google Shape;166;p17"/>
            <p:cNvSpPr/>
            <p:nvPr/>
          </p:nvSpPr>
          <p:spPr>
            <a:xfrm>
              <a:off x="967150" y="1083400"/>
              <a:ext cx="4059000" cy="1844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7"/>
            <p:cNvSpPr/>
            <p:nvPr/>
          </p:nvSpPr>
          <p:spPr>
            <a:xfrm>
              <a:off x="967150" y="3047650"/>
              <a:ext cx="4059000" cy="1844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8" name="Google Shape;168;p17"/>
          <p:cNvSpPr txBox="1"/>
          <p:nvPr/>
        </p:nvSpPr>
        <p:spPr>
          <a:xfrm>
            <a:off x="433750" y="1373300"/>
            <a:ext cx="40590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01 Нуклеарные семьи</a:t>
            </a:r>
            <a:endParaRPr sz="30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00">
                <a:solidFill>
                  <a:schemeClr val="dk1"/>
                </a:solidFill>
                <a:highlight>
                  <a:srgbClr val="FFFFFF"/>
                </a:highlight>
                <a:latin typeface="Impact"/>
                <a:ea typeface="Impact"/>
                <a:cs typeface="Impact"/>
                <a:sym typeface="Impact"/>
              </a:rPr>
              <a:t>В США 23,1 миллиона «нуклеарных семей». </a:t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69" name="Google Shape;169;p17"/>
          <p:cNvSpPr txBox="1"/>
          <p:nvPr/>
        </p:nvSpPr>
        <p:spPr>
          <a:xfrm>
            <a:off x="4820825" y="1277750"/>
            <a:ext cx="3831000" cy="13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02 Общение</a:t>
            </a:r>
            <a:endParaRPr sz="30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highlight>
                  <a:srgbClr val="FFFFFF"/>
                </a:highlight>
                <a:latin typeface="Impact"/>
                <a:ea typeface="Impact"/>
                <a:cs typeface="Impact"/>
                <a:sym typeface="Impact"/>
              </a:rPr>
              <a:t>Свыше 5 млрд. пользователей соцсетей (63% населения мира) </a:t>
            </a:r>
            <a:endParaRPr sz="36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      </a:t>
            </a:r>
            <a:endParaRPr sz="32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70" name="Google Shape;170;p17"/>
          <p:cNvSpPr txBox="1"/>
          <p:nvPr/>
        </p:nvSpPr>
        <p:spPr>
          <a:xfrm>
            <a:off x="536325" y="3417275"/>
            <a:ext cx="3831000" cy="12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03 Здоровье</a:t>
            </a:r>
            <a:endParaRPr sz="30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highlight>
                  <a:srgbClr val="FFFFFF"/>
                </a:highlight>
                <a:latin typeface="Impact"/>
                <a:ea typeface="Impact"/>
                <a:cs typeface="Impact"/>
                <a:sym typeface="Impact"/>
              </a:rPr>
              <a:t>Спрос на услуги психологов: + 62,87%</a:t>
            </a:r>
            <a:endParaRPr sz="32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71" name="Google Shape;171;p17"/>
          <p:cNvSpPr txBox="1"/>
          <p:nvPr/>
        </p:nvSpPr>
        <p:spPr>
          <a:xfrm>
            <a:off x="4763225" y="3417275"/>
            <a:ext cx="3831000" cy="12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04 Безопасность</a:t>
            </a:r>
            <a:endParaRPr sz="30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highlight>
                  <a:srgbClr val="FFFFFF"/>
                </a:highlight>
                <a:latin typeface="Impact"/>
                <a:ea typeface="Impact"/>
                <a:cs typeface="Impact"/>
                <a:sym typeface="Impact"/>
              </a:rPr>
              <a:t>Увеличение на 28,7% преступлений в  сфере информационно-телекоммуникационных технологий. </a:t>
            </a:r>
            <a:endParaRPr sz="32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8"/>
          <p:cNvSpPr/>
          <p:nvPr/>
        </p:nvSpPr>
        <p:spPr>
          <a:xfrm>
            <a:off x="2950" y="-2950"/>
            <a:ext cx="9144000" cy="5143500"/>
          </a:xfrm>
          <a:prstGeom prst="rtTriangle">
            <a:avLst/>
          </a:prstGeom>
          <a:solidFill>
            <a:srgbClr val="99FC0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8"/>
          <p:cNvSpPr txBox="1"/>
          <p:nvPr/>
        </p:nvSpPr>
        <p:spPr>
          <a:xfrm>
            <a:off x="7820350" y="-87275"/>
            <a:ext cx="1543800" cy="16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05</a:t>
            </a:r>
            <a:endParaRPr sz="80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78" name="Google Shape;17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6200" y="827125"/>
            <a:ext cx="3267300" cy="326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8"/>
          <p:cNvSpPr txBox="1"/>
          <p:nvPr/>
        </p:nvSpPr>
        <p:spPr>
          <a:xfrm>
            <a:off x="261875" y="196675"/>
            <a:ext cx="79200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36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Д</a:t>
            </a:r>
            <a:r>
              <a:rPr lang="ru" sz="36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ОСТУПНОСТЬ - </a:t>
            </a:r>
            <a:r>
              <a:rPr lang="ru" sz="3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ru" sz="36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НЕРАВНОМЕРНОСТЬ</a:t>
            </a:r>
            <a:endParaRPr sz="600">
              <a:solidFill>
                <a:schemeClr val="dk2"/>
              </a:solidFill>
            </a:endParaRPr>
          </a:p>
        </p:txBody>
      </p:sp>
      <p:sp>
        <p:nvSpPr>
          <p:cNvPr id="180" name="Google Shape;180;p18"/>
          <p:cNvSpPr txBox="1"/>
          <p:nvPr/>
        </p:nvSpPr>
        <p:spPr>
          <a:xfrm>
            <a:off x="2043250" y="4137475"/>
            <a:ext cx="50634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ЦЕННОСТИ - </a:t>
            </a:r>
            <a:r>
              <a:rPr lang="ru" sz="36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ПОТРЕБЛЕНИЕ</a:t>
            </a:r>
            <a:endParaRPr sz="36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8475" y="2465075"/>
            <a:ext cx="4316500" cy="4780499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9"/>
          <p:cNvSpPr txBox="1"/>
          <p:nvPr/>
        </p:nvSpPr>
        <p:spPr>
          <a:xfrm>
            <a:off x="7820350" y="-87275"/>
            <a:ext cx="1543800" cy="16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06</a:t>
            </a:r>
            <a:endParaRPr sz="80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87" name="Google Shape;18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7375" y="1760650"/>
            <a:ext cx="3966299" cy="2761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362325" y="-1042575"/>
            <a:ext cx="4316500" cy="4780499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9"/>
          <p:cNvSpPr txBox="1"/>
          <p:nvPr>
            <p:ph idx="1" type="subTitle"/>
          </p:nvPr>
        </p:nvSpPr>
        <p:spPr>
          <a:xfrm>
            <a:off x="2565875" y="167500"/>
            <a:ext cx="3966300" cy="9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5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ДОСТУПНОСТЬ</a:t>
            </a:r>
            <a:endParaRPr sz="45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90" name="Google Shape;190;p19"/>
          <p:cNvSpPr txBox="1"/>
          <p:nvPr/>
        </p:nvSpPr>
        <p:spPr>
          <a:xfrm>
            <a:off x="1646525" y="1083400"/>
            <a:ext cx="58050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Легкий доступа к высоким технологиям и ресурсам</a:t>
            </a:r>
            <a:endParaRPr sz="18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0"/>
          <p:cNvSpPr/>
          <p:nvPr/>
        </p:nvSpPr>
        <p:spPr>
          <a:xfrm>
            <a:off x="4706825" y="2945300"/>
            <a:ext cx="4059000" cy="2030400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0"/>
          <p:cNvSpPr/>
          <p:nvPr/>
        </p:nvSpPr>
        <p:spPr>
          <a:xfrm>
            <a:off x="539050" y="2990900"/>
            <a:ext cx="4059000" cy="1984800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0"/>
          <p:cNvSpPr/>
          <p:nvPr/>
        </p:nvSpPr>
        <p:spPr>
          <a:xfrm>
            <a:off x="4809400" y="960500"/>
            <a:ext cx="4059000" cy="2106600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0"/>
          <p:cNvSpPr/>
          <p:nvPr/>
        </p:nvSpPr>
        <p:spPr>
          <a:xfrm>
            <a:off x="539050" y="960500"/>
            <a:ext cx="4059000" cy="2030400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0"/>
          <p:cNvSpPr txBox="1"/>
          <p:nvPr/>
        </p:nvSpPr>
        <p:spPr>
          <a:xfrm>
            <a:off x="7954100" y="-163475"/>
            <a:ext cx="1714800" cy="16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07</a:t>
            </a:r>
            <a:endParaRPr sz="80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00" name="Google Shape;2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-9860092">
            <a:off x="-1006703" y="1378008"/>
            <a:ext cx="10898806" cy="32191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1" name="Google Shape;201;p20"/>
          <p:cNvGrpSpPr/>
          <p:nvPr/>
        </p:nvGrpSpPr>
        <p:grpSpPr>
          <a:xfrm>
            <a:off x="433750" y="1083400"/>
            <a:ext cx="4059000" cy="3808350"/>
            <a:chOff x="967150" y="1083400"/>
            <a:chExt cx="4059000" cy="3808350"/>
          </a:xfrm>
        </p:grpSpPr>
        <p:sp>
          <p:nvSpPr>
            <p:cNvPr id="202" name="Google Shape;202;p20"/>
            <p:cNvSpPr/>
            <p:nvPr/>
          </p:nvSpPr>
          <p:spPr>
            <a:xfrm>
              <a:off x="967150" y="1083400"/>
              <a:ext cx="4059000" cy="1844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0"/>
            <p:cNvSpPr/>
            <p:nvPr/>
          </p:nvSpPr>
          <p:spPr>
            <a:xfrm>
              <a:off x="967150" y="3047650"/>
              <a:ext cx="4059000" cy="1844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4" name="Google Shape;204;p20"/>
          <p:cNvSpPr txBox="1"/>
          <p:nvPr>
            <p:ph idx="1" type="subTitle"/>
          </p:nvPr>
        </p:nvSpPr>
        <p:spPr>
          <a:xfrm>
            <a:off x="2565875" y="167500"/>
            <a:ext cx="3966300" cy="9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5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ЦЕННОСТИ</a:t>
            </a:r>
            <a:endParaRPr sz="45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205" name="Google Shape;205;p20"/>
          <p:cNvGrpSpPr/>
          <p:nvPr/>
        </p:nvGrpSpPr>
        <p:grpSpPr>
          <a:xfrm>
            <a:off x="4706825" y="1083400"/>
            <a:ext cx="4059000" cy="3808350"/>
            <a:chOff x="967150" y="1083400"/>
            <a:chExt cx="4059000" cy="3808350"/>
          </a:xfrm>
        </p:grpSpPr>
        <p:sp>
          <p:nvSpPr>
            <p:cNvPr id="206" name="Google Shape;206;p20"/>
            <p:cNvSpPr/>
            <p:nvPr/>
          </p:nvSpPr>
          <p:spPr>
            <a:xfrm>
              <a:off x="967150" y="1083400"/>
              <a:ext cx="4059000" cy="1844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0"/>
            <p:cNvSpPr/>
            <p:nvPr/>
          </p:nvSpPr>
          <p:spPr>
            <a:xfrm>
              <a:off x="967150" y="3047650"/>
              <a:ext cx="4059000" cy="1844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8" name="Google Shape;208;p20"/>
          <p:cNvSpPr txBox="1"/>
          <p:nvPr/>
        </p:nvSpPr>
        <p:spPr>
          <a:xfrm>
            <a:off x="433750" y="1373300"/>
            <a:ext cx="40590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01 Нуклеарные семьи</a:t>
            </a:r>
            <a:endParaRPr sz="30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00">
                <a:solidFill>
                  <a:schemeClr val="dk1"/>
                </a:solidFill>
                <a:highlight>
                  <a:srgbClr val="FFFFFF"/>
                </a:highlight>
                <a:latin typeface="Impact"/>
                <a:ea typeface="Impact"/>
                <a:cs typeface="Impact"/>
                <a:sym typeface="Impact"/>
              </a:rPr>
              <a:t>В США 23,1 миллиона «нуклеарных семей». </a:t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09" name="Google Shape;209;p20"/>
          <p:cNvSpPr txBox="1"/>
          <p:nvPr/>
        </p:nvSpPr>
        <p:spPr>
          <a:xfrm>
            <a:off x="4820825" y="1277750"/>
            <a:ext cx="3831000" cy="13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02 Общение</a:t>
            </a:r>
            <a:endParaRPr sz="30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highlight>
                  <a:srgbClr val="FFFFFF"/>
                </a:highlight>
                <a:latin typeface="Impact"/>
                <a:ea typeface="Impact"/>
                <a:cs typeface="Impact"/>
                <a:sym typeface="Impact"/>
              </a:rPr>
              <a:t>Свыше 5 млрд. пользователей соцсетей (63% населения мира) </a:t>
            </a:r>
            <a:endParaRPr sz="36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      </a:t>
            </a:r>
            <a:endParaRPr sz="32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10" name="Google Shape;210;p20"/>
          <p:cNvSpPr txBox="1"/>
          <p:nvPr/>
        </p:nvSpPr>
        <p:spPr>
          <a:xfrm>
            <a:off x="536325" y="3417275"/>
            <a:ext cx="3831000" cy="12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03 Здоровье</a:t>
            </a:r>
            <a:endParaRPr sz="30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  <a:highlight>
                  <a:srgbClr val="FFFFFF"/>
                </a:highlight>
                <a:latin typeface="Impact"/>
                <a:ea typeface="Impact"/>
                <a:cs typeface="Impact"/>
                <a:sym typeface="Impact"/>
              </a:rPr>
              <a:t>Спрос на услуги психологов: + 62,87%</a:t>
            </a:r>
            <a:endParaRPr sz="32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11" name="Google Shape;211;p20"/>
          <p:cNvSpPr txBox="1"/>
          <p:nvPr/>
        </p:nvSpPr>
        <p:spPr>
          <a:xfrm>
            <a:off x="4763225" y="3417275"/>
            <a:ext cx="3831000" cy="12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04 Безопасность</a:t>
            </a:r>
            <a:endParaRPr sz="30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  <a:highlight>
                  <a:srgbClr val="FFFFFF"/>
                </a:highlight>
                <a:latin typeface="Impact"/>
                <a:ea typeface="Impact"/>
                <a:cs typeface="Impact"/>
                <a:sym typeface="Impact"/>
              </a:rPr>
              <a:t>Увеличение на 28,7% преступлений в  сфере информационно-телекоммуникационных технологий. </a:t>
            </a:r>
            <a:endParaRPr sz="32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1"/>
          <p:cNvSpPr/>
          <p:nvPr/>
        </p:nvSpPr>
        <p:spPr>
          <a:xfrm>
            <a:off x="-14650" y="-117225"/>
            <a:ext cx="9495600" cy="5275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7" name="Google Shape;2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763520">
            <a:off x="-2133373" y="-2255360"/>
            <a:ext cx="5376618" cy="566404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1"/>
          <p:cNvSpPr txBox="1"/>
          <p:nvPr/>
        </p:nvSpPr>
        <p:spPr>
          <a:xfrm>
            <a:off x="8166850" y="-239675"/>
            <a:ext cx="1648200" cy="17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08</a:t>
            </a:r>
            <a:endParaRPr sz="80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19" name="Google Shape;219;p21"/>
          <p:cNvSpPr txBox="1"/>
          <p:nvPr>
            <p:ph idx="1" type="subTitle"/>
          </p:nvPr>
        </p:nvSpPr>
        <p:spPr>
          <a:xfrm>
            <a:off x="2125550" y="167500"/>
            <a:ext cx="4863600" cy="9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5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НЕРАВНОМЕРНОСТЬ</a:t>
            </a:r>
            <a:endParaRPr sz="45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20" name="Google Shape;22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 rot="9499444">
            <a:off x="4103051" y="2752852"/>
            <a:ext cx="9736673" cy="3219149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1"/>
          <p:cNvSpPr txBox="1"/>
          <p:nvPr/>
        </p:nvSpPr>
        <p:spPr>
          <a:xfrm>
            <a:off x="724275" y="3557775"/>
            <a:ext cx="7837800" cy="9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опережающих темпах развития предприятий, отраслей одних стран при медленных темпах развития и даже упадке других.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2" name="Google Shape;22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16900" y="1011300"/>
            <a:ext cx="2351250" cy="235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86275" y="1011300"/>
            <a:ext cx="2487949" cy="235125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1"/>
          <p:cNvSpPr txBox="1"/>
          <p:nvPr/>
        </p:nvSpPr>
        <p:spPr>
          <a:xfrm>
            <a:off x="4082550" y="1452275"/>
            <a:ext cx="978900" cy="8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=</a:t>
            </a:r>
            <a:endParaRPr sz="90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cxnSp>
        <p:nvCxnSpPr>
          <p:cNvPr id="225" name="Google Shape;225;p21"/>
          <p:cNvCxnSpPr/>
          <p:nvPr/>
        </p:nvCxnSpPr>
        <p:spPr>
          <a:xfrm>
            <a:off x="4158750" y="1879775"/>
            <a:ext cx="568200" cy="5868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