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/6+GpZWRtvNHkImt6VBXL4JMk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50490" y="2956594"/>
            <a:ext cx="1049102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ru-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Будущее искусственного интеллекта, цифровых и других ключевых технологий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1887806" y="-2060253"/>
            <a:ext cx="1288728" cy="128872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pinimg.com/564x/b3/b7/25/b3b72503029262d1eb3d12d0a6c9f33d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3083" y="-2665905"/>
            <a:ext cx="6860822" cy="121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-61926" y="-1666181"/>
            <a:ext cx="12656009" cy="12656009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612" y="147918"/>
            <a:ext cx="8946776" cy="6710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pinimg.com/564x/b3/b7/25/b3b72503029262d1eb3d12d0a6c9f33d.jpg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3083" y="-2665905"/>
            <a:ext cx="6860822" cy="121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0475564" y="4040965"/>
            <a:ext cx="3320338" cy="332033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-2641599" y="-2823"/>
            <a:ext cx="16831732" cy="495121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3"/>
          <p:cNvCxnSpPr/>
          <p:nvPr/>
        </p:nvCxnSpPr>
        <p:spPr>
          <a:xfrm>
            <a:off x="2082800" y="-32310"/>
            <a:ext cx="0" cy="5006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3"/>
          <p:cNvSpPr txBox="1"/>
          <p:nvPr/>
        </p:nvSpPr>
        <p:spPr>
          <a:xfrm>
            <a:off x="173564" y="21120"/>
            <a:ext cx="1735671" cy="4472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ПМЭФ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256365" y="21120"/>
            <a:ext cx="9600353" cy="447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Петербургский международный экономический форум</a:t>
            </a:r>
            <a:endParaRPr/>
          </a:p>
        </p:txBody>
      </p:sp>
      <p:sp>
        <p:nvSpPr>
          <p:cNvPr id="107" name="Google Shape;107;p3"/>
          <p:cNvSpPr txBox="1"/>
          <p:nvPr>
            <p:ph type="ctrTitle"/>
          </p:nvPr>
        </p:nvSpPr>
        <p:spPr>
          <a:xfrm>
            <a:off x="665782" y="163472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Искусственный интеллект - 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857532" y="9421089"/>
            <a:ext cx="92930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станет с экономикой?</a:t>
            </a:r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-3934037" y="1773345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2028 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-3934037" y="1046905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2026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-3934037" y="2499785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2030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-3934037" y="3226225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-3934037" y="3952665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2045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4737080" y="1772547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2055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4737080" y="1046107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2050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4737080" y="2498987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2060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4737080" y="3225427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2070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4737080" y="3951867"/>
            <a:ext cx="3398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2090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4048071" y="7377946"/>
            <a:ext cx="33985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2100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3863340" y="819523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6126037" y="2329710"/>
            <a:ext cx="72009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крупные страны с достаточным уровнем технологического развития (Россия, США, Китай, Германия, Япония) вводят ИИ в качестве инструмента для макроэкономической аналитики на уровне ЦБ и Минфина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65782" y="4043619"/>
            <a:ext cx="94847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технологии, созданные человеком для упрощения и автоматизации различных действий и анализа больших массивов данных, способные к расширению возможностей при условии контроля человеком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5747331" y="2799929"/>
            <a:ext cx="41367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Анализ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Прогностические модели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Экспертная поддержка управленческих решений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27485" l="9040" r="7158" t="28624"/>
          <a:stretch/>
        </p:blipFill>
        <p:spPr>
          <a:xfrm>
            <a:off x="2192297" y="368787"/>
            <a:ext cx="4990168" cy="46425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27485" l="13584" r="7159" t="28624"/>
          <a:stretch/>
        </p:blipFill>
        <p:spPr>
          <a:xfrm>
            <a:off x="4057041" y="2358579"/>
            <a:ext cx="4719538" cy="46425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29314" l="12642" r="7159" t="28625"/>
          <a:stretch/>
        </p:blipFill>
        <p:spPr>
          <a:xfrm>
            <a:off x="5809865" y="427452"/>
            <a:ext cx="4775560" cy="44489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462927" y="1611330"/>
            <a:ext cx="378208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Социальная сфера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6822371" y="1990931"/>
            <a:ext cx="34785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Экономика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596595" y="5070020"/>
            <a:ext cx="55285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Демография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09865" y="427452"/>
            <a:ext cx="4448908" cy="4448908"/>
          </a:xfrm>
          <a:prstGeom prst="ellipse">
            <a:avLst/>
          </a:prstGeom>
          <a:noFill/>
          <a:ln cap="flat" cmpd="sng" w="12700">
            <a:solidFill>
              <a:srgbClr val="005C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2462927" y="464094"/>
            <a:ext cx="4448908" cy="4448908"/>
          </a:xfrm>
          <a:prstGeom prst="ellipse">
            <a:avLst/>
          </a:prstGeom>
          <a:noFill/>
          <a:ln cap="flat" cmpd="sng" w="12700">
            <a:solidFill>
              <a:srgbClr val="005C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136396" y="2409092"/>
            <a:ext cx="4448908" cy="4448908"/>
          </a:xfrm>
          <a:prstGeom prst="ellipse">
            <a:avLst/>
          </a:prstGeom>
          <a:noFill/>
          <a:ln cap="flat" cmpd="sng" w="12700">
            <a:solidFill>
              <a:srgbClr val="005C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9407217" y="604170"/>
            <a:ext cx="28159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мир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76697" y="608886"/>
            <a:ext cx="34198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Биоинженерия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52983" y="5033397"/>
            <a:ext cx="25579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Чистая энергетика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9279771" y="5177741"/>
            <a:ext cx="26113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Квантовые технологии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21453"/>
          <a:stretch/>
        </p:blipFill>
        <p:spPr>
          <a:xfrm rot="-6318849">
            <a:off x="-2077561" y="-4107915"/>
            <a:ext cx="15865710" cy="1900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-704766" y="-1064804"/>
            <a:ext cx="3320338" cy="332033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315042" y="2246043"/>
            <a:ext cx="4410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2030-2050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299207" y="3311558"/>
            <a:ext cx="49443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макроэкономического анализа (Сбер)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микроэкономического анализа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интегрированные и информационные платформы и сети (OpenAI, Google)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 междисциплинарных экономических и логистических процессов в маршрутизации и логистике (L'Oréal, Яндекс.Карты)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6038848" y="3506195"/>
            <a:ext cx="4048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2050-2100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6038848" y="4694596"/>
            <a:ext cx="5666178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экспертная аналитическая поддержка всех органов власти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инновационные интерфейсы быстрого взаимодействия человеческого мозга с ИИ в режиме реального времени (Neuralink)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643387" y="625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Montserrat"/>
              <a:buNone/>
            </a:pPr>
            <a:r>
              <a:rPr b="1" lang="ru-RU" sz="8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Экономика</a:t>
            </a:r>
            <a:endParaRPr b="1" sz="8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5653978" y="1769706"/>
            <a:ext cx="7618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стабильная и развивающаяся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21453"/>
          <a:stretch/>
        </p:blipFill>
        <p:spPr>
          <a:xfrm rot="-281341">
            <a:off x="-1814890" y="-3870863"/>
            <a:ext cx="15865710" cy="1900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9799047" y="-1174429"/>
            <a:ext cx="3320338" cy="332033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895153" y="2145909"/>
            <a:ext cx="4410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2030-2050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22555" y="4047077"/>
            <a:ext cx="2545279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грамотность 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автоматизация низкоквалифицированного труда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превалирование дистанционной работы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6625637" y="2169484"/>
            <a:ext cx="4048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2050-2100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740428" y="-24169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Montserrat"/>
              <a:buNone/>
            </a:pPr>
            <a:r>
              <a:rPr b="1" lang="ru-RU" sz="8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Социум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2751019" y="1465444"/>
            <a:ext cx="7618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стабильный и развивающийся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3289307" y="4053684"/>
            <a:ext cx="2545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стремительная адаптация к новому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информационная перегрузка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персонализированная м</a:t>
            </a: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едицина 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3174901" y="3297794"/>
            <a:ext cx="2705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Эмоциональное состояние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562069" y="3436083"/>
            <a:ext cx="27057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Социальная сфера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6156197" y="4047077"/>
            <a:ext cx="2705765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гибридные направления в образовании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творческий труд человека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массовая междисциплинарность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798137" y="4066127"/>
            <a:ext cx="29521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переосмысление идентичности и связей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достижение life-balancing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пересмотр положений биоэтики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8730797" y="3297794"/>
            <a:ext cx="2705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Эмоциональное состояние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6117965" y="3436083"/>
            <a:ext cx="27057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Социальная сфера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21453"/>
          <a:stretch/>
        </p:blipFill>
        <p:spPr>
          <a:xfrm rot="7758690">
            <a:off x="-898393" y="-3509917"/>
            <a:ext cx="15865710" cy="1900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9535648" y="4108345"/>
            <a:ext cx="3320338" cy="332033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895153" y="2550484"/>
            <a:ext cx="4410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2030-2050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895153" y="3662069"/>
            <a:ext cx="4061858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комплексное междисциплинарное решение демографических проблем 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управления наследственностью</a:t>
            </a:r>
            <a:endParaRPr/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пересмотр положений биоэтики, связанных с управлением генома человека</a:t>
            </a:r>
            <a:endParaRPr/>
          </a:p>
          <a:p>
            <a:pPr indent="-61912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1912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156197" y="2587195"/>
            <a:ext cx="4048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2050-2100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1740428" y="-24169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Montserrat"/>
              <a:buNone/>
            </a:pPr>
            <a:r>
              <a:rPr b="1" lang="ru-RU" sz="8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Демография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2751019" y="1465444"/>
            <a:ext cx="7618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стабильная и развивающаяся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6156197" y="3662069"/>
            <a:ext cx="4351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0813" lvl="0" marL="1508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законодательное регулирование </a:t>
            </a: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генной инженерии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0813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⁃"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позитивная трансформация качества жизни населения</a:t>
            </a:r>
            <a:endParaRPr/>
          </a:p>
          <a:p>
            <a:pPr indent="-61912" lvl="0" marL="15081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21453"/>
          <a:stretch/>
        </p:blipFill>
        <p:spPr>
          <a:xfrm rot="10210346">
            <a:off x="-1836856" y="-3712098"/>
            <a:ext cx="15865710" cy="1900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-704766" y="-1064804"/>
            <a:ext cx="3320338" cy="332033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299205" y="3044530"/>
            <a:ext cx="4410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2030-2050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03907" y="4254057"/>
            <a:ext cx="5534940" cy="195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4938" lvl="0" marL="13493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Законодательство не успевает за развитием ИИ </a:t>
            </a:r>
            <a:endParaRPr/>
          </a:p>
          <a:p>
            <a:pPr indent="-134938" lvl="0" marL="13493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Бизнес активно внедряет ИИ</a:t>
            </a:r>
            <a:endParaRPr/>
          </a:p>
          <a:p>
            <a:pPr indent="-134938" lvl="0" marL="13493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Неироискусство, созданное ИИ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4938" lvl="0" marL="13493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Тенденция к суверенному интернету</a:t>
            </a:r>
            <a:endParaRPr/>
          </a:p>
          <a:p>
            <a:pPr indent="-134938" lvl="0" marL="13493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ИИ расширит направления деятельности</a:t>
            </a:r>
            <a:endParaRPr/>
          </a:p>
          <a:p>
            <a:pPr indent="-134938" lvl="0" marL="13493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Обработкой информации занимается ИИ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6482430" y="3044530"/>
            <a:ext cx="4048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2050-2100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6096000" y="4169418"/>
            <a:ext cx="5592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Корпорации, управляемые ИИ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Суверенные сегменты интернета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Симбиоз между ИИ и человеком в повседневной жизни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ИИ управляет планетарными ресурсами и определяет курс развития человечества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⁃"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Инновационное законодательство в сфере ИТ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3048000" y="3910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rPr b="1" lang="ru-RU" sz="8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Зоны рисков и возможностей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pinimg.com/564x/b3/b7/25/b3b72503029262d1eb3d12d0a6c9f33d.jpg" id="199" name="Google Shape;1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574183" y="-2780205"/>
            <a:ext cx="6860822" cy="12415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>
            <p:ph type="ctrTitle"/>
          </p:nvPr>
        </p:nvSpPr>
        <p:spPr>
          <a:xfrm>
            <a:off x="0" y="2794188"/>
            <a:ext cx="11123511" cy="900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Вопросы?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609258" y="2217758"/>
            <a:ext cx="2076698" cy="2076698"/>
          </a:xfrm>
          <a:prstGeom prst="ellipse">
            <a:avLst/>
          </a:prstGeom>
          <a:solidFill>
            <a:srgbClr val="0708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-2641599" y="-2823"/>
            <a:ext cx="16831732" cy="495121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9"/>
          <p:cNvCxnSpPr/>
          <p:nvPr/>
        </p:nvCxnSpPr>
        <p:spPr>
          <a:xfrm>
            <a:off x="2082800" y="-32310"/>
            <a:ext cx="0" cy="5006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9"/>
          <p:cNvSpPr txBox="1"/>
          <p:nvPr/>
        </p:nvSpPr>
        <p:spPr>
          <a:xfrm>
            <a:off x="173564" y="21120"/>
            <a:ext cx="1735671" cy="4472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ПМЭФ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2256365" y="21120"/>
            <a:ext cx="9600353" cy="447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ru-RU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Петербургский международный экономический форум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15873885" y="8271062"/>
            <a:ext cx="6590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2050</a:t>
            </a:r>
            <a:endParaRPr/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 b="0" l="49307" r="0" t="50000"/>
          <a:stretch/>
        </p:blipFill>
        <p:spPr>
          <a:xfrm>
            <a:off x="733207" y="2319600"/>
            <a:ext cx="1874941" cy="184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1982" y="1767825"/>
            <a:ext cx="3275663" cy="327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2023-05-06T10:47:32Z</dcterms:created>
  <dc:creator>Кирпичева Ирина</dc:creator>
</cp:coreProperties>
</file>