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5" r:id="rId2"/>
    <p:sldId id="264" r:id="rId3"/>
    <p:sldId id="273" r:id="rId4"/>
    <p:sldId id="275" r:id="rId5"/>
    <p:sldId id="277" r:id="rId6"/>
    <p:sldId id="278" r:id="rId7"/>
    <p:sldId id="284" r:id="rId8"/>
    <p:sldId id="283" r:id="rId9"/>
    <p:sldId id="282" r:id="rId10"/>
    <p:sldId id="292" r:id="rId11"/>
    <p:sldId id="291" r:id="rId12"/>
    <p:sldId id="290" r:id="rId13"/>
    <p:sldId id="280" r:id="rId14"/>
    <p:sldId id="289" r:id="rId15"/>
    <p:sldId id="288" r:id="rId16"/>
    <p:sldId id="293" r:id="rId17"/>
    <p:sldId id="294" r:id="rId18"/>
    <p:sldId id="28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6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038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404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712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35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48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18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38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35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6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0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19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18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8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3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5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1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6/8/24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78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AD883F-AD1D-43C6-8790-E38043F2C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652" y="2731083"/>
            <a:ext cx="10491020" cy="1655762"/>
          </a:xfrm>
        </p:spPr>
        <p:txBody>
          <a:bodyPr lIns="0" tIns="0" rIns="0" bIns="0">
            <a:noAutofit/>
          </a:bodyPr>
          <a:lstStyle/>
          <a:p>
            <a:r>
              <a:rPr lang="ru-RU" sz="2000" b="1" cap="all">
                <a:solidFill>
                  <a:srgbClr val="ACD433"/>
                </a:solidFill>
                <a:latin typeface="Century Gothic"/>
                <a:cs typeface="Arial" panose="020B0604020202020204" pitchFamily="34" charset="0"/>
              </a:rPr>
              <a:t>МЕЖДУНАРОДНАЯ ФОРСАЙТ-СЕССИЯ «РОССИЯ И МИР К 2100 ГОДУ: НАУЧНО-ТЕХНОЛОГИЧЕСКИЕ ПРОРЫВЫ И УПРАВЛЕНИЕ БУДУЩИМ</a:t>
            </a:r>
            <a:endParaRPr lang="ru-RU" sz="2000">
              <a:solidFill>
                <a:schemeClr val="bg1"/>
              </a:solidFill>
              <a:latin typeface="Century Gothic"/>
              <a:cs typeface="Arial" panose="020B0604020202020204" pitchFamily="34" charset="0"/>
            </a:endParaRPr>
          </a:p>
          <a:p>
            <a:pPr algn="l"/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28CCF7-DF0A-EC92-1982-A14AF67CEF8A}"/>
              </a:ext>
            </a:extLst>
          </p:cNvPr>
          <p:cNvSpPr txBox="1"/>
          <p:nvPr/>
        </p:nvSpPr>
        <p:spPr>
          <a:xfrm>
            <a:off x="845750" y="4389269"/>
            <a:ext cx="503381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dirty="0"/>
              <a:t>Мария Ситникова – историк</a:t>
            </a:r>
          </a:p>
          <a:p>
            <a:r>
              <a:rPr lang="ru-RU" dirty="0"/>
              <a:t>Клим </a:t>
            </a:r>
            <a:r>
              <a:rPr lang="ru-RU" dirty="0" err="1"/>
              <a:t>Цуранков</a:t>
            </a:r>
            <a:r>
              <a:rPr lang="ru-RU" dirty="0"/>
              <a:t> – лидер</a:t>
            </a:r>
          </a:p>
          <a:p>
            <a:r>
              <a:rPr lang="ru-RU" dirty="0"/>
              <a:t>Франсиско Руиз </a:t>
            </a:r>
            <a:r>
              <a:rPr lang="ru-RU" dirty="0" err="1"/>
              <a:t>Эрнандез</a:t>
            </a:r>
            <a:r>
              <a:rPr lang="ru-RU" dirty="0"/>
              <a:t> – практик</a:t>
            </a:r>
          </a:p>
          <a:p>
            <a:r>
              <a:rPr lang="ru-RU" dirty="0"/>
              <a:t>Андрей Хованский – критик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406DF8-3867-73B4-16D4-F5DB5B6A0C53}"/>
              </a:ext>
            </a:extLst>
          </p:cNvPr>
          <p:cNvSpPr txBox="1"/>
          <p:nvPr/>
        </p:nvSpPr>
        <p:spPr>
          <a:xfrm>
            <a:off x="5938889" y="4650259"/>
            <a:ext cx="553938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dirty="0"/>
              <a:t>Фарах </a:t>
            </a:r>
            <a:r>
              <a:rPr lang="ru-RU" dirty="0" err="1"/>
              <a:t>Сухейль</a:t>
            </a:r>
            <a:r>
              <a:rPr lang="ru-RU" dirty="0"/>
              <a:t> - эксперт</a:t>
            </a:r>
          </a:p>
          <a:p>
            <a:r>
              <a:rPr lang="ru-RU" dirty="0"/>
              <a:t>Сыздыкова </a:t>
            </a:r>
            <a:r>
              <a:rPr lang="ru-RU" dirty="0" err="1"/>
              <a:t>Жибек</a:t>
            </a:r>
            <a:r>
              <a:rPr lang="ru-RU" dirty="0"/>
              <a:t> </a:t>
            </a:r>
            <a:r>
              <a:rPr lang="ru-RU" dirty="0" err="1"/>
              <a:t>Сапарбековна</a:t>
            </a:r>
            <a:r>
              <a:rPr lang="ru-RU" dirty="0"/>
              <a:t> - эксперт</a:t>
            </a:r>
          </a:p>
          <a:p>
            <a:r>
              <a:rPr lang="ru-RU" dirty="0"/>
              <a:t>Талипов Руслан </a:t>
            </a:r>
            <a:r>
              <a:rPr lang="ru-RU" dirty="0" err="1"/>
              <a:t>Рифкатович</a:t>
            </a:r>
            <a:r>
              <a:rPr lang="ru-RU" dirty="0"/>
              <a:t> - эксперт</a:t>
            </a:r>
          </a:p>
        </p:txBody>
      </p:sp>
      <p:sp>
        <p:nvSpPr>
          <p:cNvPr id="20" name="Прямоугольник 7">
            <a:extLst>
              <a:ext uri="{FF2B5EF4-FFF2-40B4-BE49-F238E27FC236}">
                <a16:creationId xmlns:a16="http://schemas.microsoft.com/office/drawing/2014/main" id="{FB7C6124-E79B-1F8F-046F-3B6D5617BE7B}"/>
              </a:ext>
            </a:extLst>
          </p:cNvPr>
          <p:cNvSpPr/>
          <p:nvPr/>
        </p:nvSpPr>
        <p:spPr>
          <a:xfrm>
            <a:off x="5934270" y="4365678"/>
            <a:ext cx="4881465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ru-RU" dirty="0"/>
              <a:t>Рейчел Эшли </a:t>
            </a:r>
            <a:r>
              <a:rPr lang="ru-RU" dirty="0" err="1"/>
              <a:t>Флоримел</a:t>
            </a:r>
            <a:r>
              <a:rPr lang="ru-RU" dirty="0"/>
              <a:t> Ллойд – тьютор</a:t>
            </a:r>
          </a:p>
        </p:txBody>
      </p:sp>
    </p:spTree>
    <p:extLst>
      <p:ext uri="{BB962C8B-B14F-4D97-AF65-F5344CB8AC3E}">
        <p14:creationId xmlns:p14="http://schemas.microsoft.com/office/powerpoint/2010/main" val="2011647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E7DF1-30F0-C65D-DB23-4B42659787B6}"/>
              </a:ext>
            </a:extLst>
          </p:cNvPr>
          <p:cNvSpPr>
            <a:spLocks noGrp="1"/>
          </p:cNvSpPr>
          <p:nvPr/>
        </p:nvSpPr>
        <p:spPr>
          <a:xfrm>
            <a:off x="964461" y="27674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>
                <a:solidFill>
                  <a:schemeClr val="accent1"/>
                </a:solidFill>
              </a:rPr>
              <a:t>Предлагаемые нами варианты развития глобального мира</a:t>
            </a:r>
            <a:endParaRPr lang="en-US" sz="48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5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FAF98F0-4735-C465-7CCA-2FA0C766C944}"/>
              </a:ext>
            </a:extLst>
          </p:cNvPr>
          <p:cNvSpPr txBox="1">
            <a:spLocks/>
          </p:cNvSpPr>
          <p:nvPr/>
        </p:nvSpPr>
        <p:spPr>
          <a:xfrm>
            <a:off x="137424" y="-1156"/>
            <a:ext cx="9990876" cy="1330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dirty="0">
                <a:solidFill>
                  <a:srgbClr val="FFFFFF"/>
                </a:solidFill>
              </a:rPr>
              <a:t>Победа старого гегемона за счет новых методов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" name="Picture 6" descr="A person holding a flag&#10;&#10;Description automatically generated">
            <a:extLst>
              <a:ext uri="{FF2B5EF4-FFF2-40B4-BE49-F238E27FC236}">
                <a16:creationId xmlns:a16="http://schemas.microsoft.com/office/drawing/2014/main" id="{727AB0BA-F129-3AD4-BECD-E2590050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94" y="1475346"/>
            <a:ext cx="8500417" cy="47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73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59F4C-D880-84E1-D113-B98BD01A5850}"/>
              </a:ext>
            </a:extLst>
          </p:cNvPr>
          <p:cNvSpPr txBox="1"/>
          <p:nvPr/>
        </p:nvSpPr>
        <p:spPr>
          <a:xfrm>
            <a:off x="136157" y="359144"/>
            <a:ext cx="1105186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3200" dirty="0"/>
              <a:t>Победа старого гегемона, но сохранение многополярности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12ED4B-279B-2A78-EA86-12946BB86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122" y="1556239"/>
            <a:ext cx="9174772" cy="50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4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59F4C-D880-84E1-D113-B98BD01A5850}"/>
              </a:ext>
            </a:extLst>
          </p:cNvPr>
          <p:cNvSpPr txBox="1"/>
          <p:nvPr/>
        </p:nvSpPr>
        <p:spPr>
          <a:xfrm>
            <a:off x="2293" y="-104235"/>
            <a:ext cx="1105186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  <a:p>
            <a:r>
              <a:rPr lang="ru-RU" sz="3200" dirty="0"/>
              <a:t>Фантастический вариант «осознанных политиков»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  <p:pic>
        <p:nvPicPr>
          <p:cNvPr id="2" name="Picture 1" descr="A cat with a sign on its neck&#10;&#10;Description automatically generated">
            <a:extLst>
              <a:ext uri="{FF2B5EF4-FFF2-40B4-BE49-F238E27FC236}">
                <a16:creationId xmlns:a16="http://schemas.microsoft.com/office/drawing/2014/main" id="{642FE310-6D58-819B-B558-CE446B07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644" y="1146644"/>
            <a:ext cx="5547232" cy="55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3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FAF98F0-4735-C465-7CCA-2FA0C766C944}"/>
              </a:ext>
            </a:extLst>
          </p:cNvPr>
          <p:cNvSpPr txBox="1">
            <a:spLocks/>
          </p:cNvSpPr>
          <p:nvPr/>
        </p:nvSpPr>
        <p:spPr>
          <a:xfrm>
            <a:off x="-428927" y="390141"/>
            <a:ext cx="12050334" cy="1330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spcBef>
                <a:spcPts val="0"/>
              </a:spcBef>
              <a:buFont typeface="Arial,Sans-Serif"/>
              <a:buChar char="•"/>
            </a:pPr>
            <a:r>
              <a:rPr lang="ru-RU" sz="2800" dirty="0">
                <a:solidFill>
                  <a:srgbClr val="FFFFFF"/>
                </a:solidFill>
              </a:rPr>
              <a:t>Победа нового гегемона и создание однополярности</a:t>
            </a:r>
          </a:p>
          <a:p>
            <a:endParaRPr lang="ru-RU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93B898-3616-FDF2-164B-92B1020FD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952" y="1330412"/>
            <a:ext cx="5278393" cy="531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39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FAF98F0-4735-C465-7CCA-2FA0C766C944}"/>
              </a:ext>
            </a:extLst>
          </p:cNvPr>
          <p:cNvSpPr txBox="1">
            <a:spLocks/>
          </p:cNvSpPr>
          <p:nvPr/>
        </p:nvSpPr>
        <p:spPr>
          <a:xfrm>
            <a:off x="374262" y="-320372"/>
            <a:ext cx="9990876" cy="1330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>
                <a:ea typeface="+mj-lt"/>
                <a:cs typeface="+mj-lt"/>
              </a:rPr>
              <a:t>Кризис новой эпохи</a:t>
            </a:r>
            <a:endParaRPr lang="en-US" sz="3200"/>
          </a:p>
        </p:txBody>
      </p:sp>
      <p:pic>
        <p:nvPicPr>
          <p:cNvPr id="2" name="Picture 1" descr="A large explosion in the sky&#10;&#10;Description automatically generated">
            <a:extLst>
              <a:ext uri="{FF2B5EF4-FFF2-40B4-BE49-F238E27FC236}">
                <a16:creationId xmlns:a16="http://schemas.microsoft.com/office/drawing/2014/main" id="{4F8F279A-84F0-47C9-5002-851A59A7B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431" y="1276846"/>
            <a:ext cx="6646191" cy="532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0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FAF98F0-4735-C465-7CCA-2FA0C766C944}"/>
              </a:ext>
            </a:extLst>
          </p:cNvPr>
          <p:cNvSpPr txBox="1">
            <a:spLocks/>
          </p:cNvSpPr>
          <p:nvPr/>
        </p:nvSpPr>
        <p:spPr>
          <a:xfrm>
            <a:off x="230100" y="-310075"/>
            <a:ext cx="9990876" cy="1330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>
                <a:ea typeface="+mj-lt"/>
                <a:cs typeface="+mj-lt"/>
              </a:rPr>
              <a:t>Причина возникновения противоречий</a:t>
            </a:r>
            <a:endParaRPr lang="en-US" dirty="0"/>
          </a:p>
        </p:txBody>
      </p:sp>
      <p:pic>
        <p:nvPicPr>
          <p:cNvPr id="5" name="Picture 4" descr="A cat looking at something&#10;&#10;Description automatically generated">
            <a:extLst>
              <a:ext uri="{FF2B5EF4-FFF2-40B4-BE49-F238E27FC236}">
                <a16:creationId xmlns:a16="http://schemas.microsoft.com/office/drawing/2014/main" id="{38125EE4-A86F-6E09-5D09-F1517043E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554" y="1008185"/>
            <a:ext cx="8253630" cy="584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37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FAF98F0-4735-C465-7CCA-2FA0C766C944}"/>
              </a:ext>
            </a:extLst>
          </p:cNvPr>
          <p:cNvSpPr txBox="1">
            <a:spLocks/>
          </p:cNvSpPr>
          <p:nvPr/>
        </p:nvSpPr>
        <p:spPr>
          <a:xfrm>
            <a:off x="230100" y="-310075"/>
            <a:ext cx="9990876" cy="1330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>
                <a:ea typeface="+mj-lt"/>
                <a:cs typeface="+mj-lt"/>
              </a:rPr>
              <a:t>Что делать?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6593F-6684-1E3B-F20E-11DF0E07B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210" y="1330202"/>
            <a:ext cx="5173579" cy="51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36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2F1EB2-07FF-093A-31A4-F557E1266CA0}"/>
              </a:ext>
            </a:extLst>
          </p:cNvPr>
          <p:cNvSpPr txBox="1"/>
          <p:nvPr/>
        </p:nvSpPr>
        <p:spPr>
          <a:xfrm>
            <a:off x="3045279" y="324429"/>
            <a:ext cx="5910934" cy="626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360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Спасибо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внимание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CCB79-2701-A9F9-D219-3C1777594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097" y="2145111"/>
            <a:ext cx="4719449" cy="4709152"/>
          </a:xfrm>
          <a:prstGeom prst="rect">
            <a:avLst/>
          </a:prstGeom>
          <a:effectLst/>
        </p:spPr>
      </p:pic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4221F6E-2C89-4567-A22F-88F36C058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23" y="1174051"/>
            <a:ext cx="6917723" cy="53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19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6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592479-FA57-A476-E898-30EC7D681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8" y="-735227"/>
            <a:ext cx="8825658" cy="332958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a typeface="+mj-lt"/>
                <a:cs typeface="+mj-lt"/>
              </a:rPr>
              <a:t>ГЛОБАЛЬНЫЙ ПРЕДИКТ </a:t>
            </a:r>
            <a:endParaRPr lang="en-US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E7FD95CA-9E21-87CF-D402-1061EA215188}"/>
              </a:ext>
            </a:extLst>
          </p:cNvPr>
          <p:cNvSpPr txBox="1">
            <a:spLocks/>
          </p:cNvSpPr>
          <p:nvPr/>
        </p:nvSpPr>
        <p:spPr>
          <a:xfrm>
            <a:off x="539636" y="3235913"/>
            <a:ext cx="9520983" cy="15376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b="1" dirty="0"/>
              <a:t>МЕЖДУНАРОДНАЯ ФОРСАЙТ-СЕССИЯ «РОССИЯ И МИР К 2100 ГОДУ: НАУЧНО-ТЕХНОЛОГИЧЕСКИЕ ПРОРЫВЫ И УПРАВЛЕНИЕ БУДУЩИМ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F72107-5290-08F3-D9D8-05896B826AAF}"/>
              </a:ext>
            </a:extLst>
          </p:cNvPr>
          <p:cNvSpPr txBox="1"/>
          <p:nvPr/>
        </p:nvSpPr>
        <p:spPr>
          <a:xfrm>
            <a:off x="536831" y="4780566"/>
            <a:ext cx="503381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dirty="0"/>
              <a:t>Мария Ситникова – историк</a:t>
            </a:r>
          </a:p>
          <a:p>
            <a:r>
              <a:rPr lang="ru-RU" dirty="0"/>
              <a:t>Клим </a:t>
            </a:r>
            <a:r>
              <a:rPr lang="ru-RU" dirty="0" err="1"/>
              <a:t>Цуранков</a:t>
            </a:r>
            <a:r>
              <a:rPr lang="ru-RU" dirty="0"/>
              <a:t> – лидер</a:t>
            </a:r>
          </a:p>
          <a:p>
            <a:r>
              <a:rPr lang="ru-RU" dirty="0"/>
              <a:t>Франсиско Руиз </a:t>
            </a:r>
            <a:r>
              <a:rPr lang="ru-RU" dirty="0" err="1"/>
              <a:t>Эрнандез</a:t>
            </a:r>
            <a:r>
              <a:rPr lang="ru-RU" dirty="0"/>
              <a:t> – практик</a:t>
            </a:r>
          </a:p>
          <a:p>
            <a:r>
              <a:rPr lang="ru-RU" dirty="0"/>
              <a:t>Андрей Хованский – критик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5503B0-6986-F56C-A19B-92B8F8EDD42A}"/>
              </a:ext>
            </a:extLst>
          </p:cNvPr>
          <p:cNvSpPr txBox="1"/>
          <p:nvPr/>
        </p:nvSpPr>
        <p:spPr>
          <a:xfrm>
            <a:off x="6113943" y="5062151"/>
            <a:ext cx="553938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dirty="0"/>
              <a:t>Фарах </a:t>
            </a:r>
            <a:r>
              <a:rPr lang="ru-RU" dirty="0" err="1"/>
              <a:t>Сухейль</a:t>
            </a:r>
            <a:r>
              <a:rPr lang="ru-RU" dirty="0"/>
              <a:t> - эксперт</a:t>
            </a:r>
          </a:p>
          <a:p>
            <a:r>
              <a:rPr lang="ru-RU" dirty="0"/>
              <a:t>Сыздыкова </a:t>
            </a:r>
            <a:r>
              <a:rPr lang="ru-RU" dirty="0" err="1"/>
              <a:t>Жибек</a:t>
            </a:r>
            <a:r>
              <a:rPr lang="ru-RU" dirty="0"/>
              <a:t> </a:t>
            </a:r>
            <a:r>
              <a:rPr lang="ru-RU" dirty="0" err="1"/>
              <a:t>Сапарбековна</a:t>
            </a:r>
            <a:r>
              <a:rPr lang="ru-RU" dirty="0"/>
              <a:t> - эксперт</a:t>
            </a:r>
          </a:p>
          <a:p>
            <a:r>
              <a:rPr lang="ru-RU" dirty="0"/>
              <a:t>Талипов Руслан </a:t>
            </a:r>
            <a:r>
              <a:rPr lang="ru-RU" dirty="0" err="1"/>
              <a:t>Рифкатович</a:t>
            </a:r>
            <a:r>
              <a:rPr lang="ru-RU" dirty="0"/>
              <a:t> - эксперт</a:t>
            </a:r>
          </a:p>
        </p:txBody>
      </p:sp>
      <p:sp>
        <p:nvSpPr>
          <p:cNvPr id="16" name="Прямоугольник 7">
            <a:extLst>
              <a:ext uri="{FF2B5EF4-FFF2-40B4-BE49-F238E27FC236}">
                <a16:creationId xmlns:a16="http://schemas.microsoft.com/office/drawing/2014/main" id="{F2EA0AB8-4EAD-5647-7034-092CFBE0A76C}"/>
              </a:ext>
            </a:extLst>
          </p:cNvPr>
          <p:cNvSpPr/>
          <p:nvPr/>
        </p:nvSpPr>
        <p:spPr>
          <a:xfrm>
            <a:off x="6109324" y="4777570"/>
            <a:ext cx="4881465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ru-RU" dirty="0"/>
              <a:t>Рейчел Эшли </a:t>
            </a:r>
            <a:r>
              <a:rPr lang="ru-RU" dirty="0" err="1"/>
              <a:t>Флоримел</a:t>
            </a:r>
            <a:r>
              <a:rPr lang="ru-RU" dirty="0"/>
              <a:t> Ллойд – тьютор</a:t>
            </a:r>
          </a:p>
        </p:txBody>
      </p:sp>
    </p:spTree>
    <p:extLst>
      <p:ext uri="{BB962C8B-B14F-4D97-AF65-F5344CB8AC3E}">
        <p14:creationId xmlns:p14="http://schemas.microsoft.com/office/powerpoint/2010/main" val="3500990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E3982CE-D3BC-E9F5-69A7-30B2184DBE47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/>
              <a:t>План доклада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40E54-B01D-C26F-D611-7B41585C7D77}"/>
              </a:ext>
            </a:extLst>
          </p:cNvPr>
          <p:cNvSpPr txBox="1"/>
          <p:nvPr/>
        </p:nvSpPr>
        <p:spPr>
          <a:xfrm>
            <a:off x="923636" y="2207491"/>
            <a:ext cx="8876146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3200" b="1" dirty="0"/>
              <a:t>Термины, с которыми мы работаем</a:t>
            </a:r>
            <a:endParaRPr lang="en-US" b="1"/>
          </a:p>
          <a:p>
            <a:pPr marL="457200" indent="-457200">
              <a:buFont typeface="Arial"/>
              <a:buChar char="•"/>
            </a:pPr>
            <a:r>
              <a:rPr lang="ru-RU" sz="3200" b="1" dirty="0"/>
              <a:t>Подходы к оценке</a:t>
            </a:r>
          </a:p>
          <a:p>
            <a:pPr marL="457200" indent="-457200">
              <a:buFont typeface="Arial"/>
              <a:buChar char="•"/>
            </a:pPr>
            <a:r>
              <a:rPr lang="ru-RU" sz="3200" b="1" dirty="0"/>
              <a:t>Немного истории</a:t>
            </a:r>
          </a:p>
          <a:p>
            <a:pPr marL="457200" indent="-457200">
              <a:buFont typeface="Arial"/>
              <a:buChar char="•"/>
            </a:pPr>
            <a:r>
              <a:rPr lang="ru-RU" sz="3200" b="1" dirty="0"/>
              <a:t>О настоящем</a:t>
            </a:r>
          </a:p>
          <a:p>
            <a:pPr marL="457200" indent="-457200">
              <a:buFont typeface="Arial"/>
              <a:buChar char="•"/>
            </a:pPr>
            <a:r>
              <a:rPr lang="ru-RU" sz="3200" b="1" dirty="0"/>
              <a:t>Сценарии  </a:t>
            </a:r>
          </a:p>
          <a:p>
            <a:pPr marL="457200" indent="-457200">
              <a:buFont typeface="Arial"/>
              <a:buChar char="•"/>
            </a:pPr>
            <a:r>
              <a:rPr lang="ru-RU" sz="3200" b="1" dirty="0"/>
              <a:t>Причины противоречий</a:t>
            </a:r>
          </a:p>
          <a:p>
            <a:pPr marL="457200" indent="-457200">
              <a:buFont typeface="Arial"/>
              <a:buChar char="•"/>
            </a:pPr>
            <a:r>
              <a:rPr lang="ru-RU" sz="3200" b="1" dirty="0"/>
              <a:t>Модель </a:t>
            </a:r>
          </a:p>
          <a:p>
            <a:pPr marL="342900" indent="-342900">
              <a:buFont typeface="Arial"/>
              <a:buChar char="•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2086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5C12243-9A0D-631F-EDC2-F209E1A116EA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Термины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8CC63-156B-12DD-FF0E-DDED3D26F262}"/>
              </a:ext>
            </a:extLst>
          </p:cNvPr>
          <p:cNvSpPr txBox="1"/>
          <p:nvPr/>
        </p:nvSpPr>
        <p:spPr>
          <a:xfrm>
            <a:off x="651519" y="2189728"/>
            <a:ext cx="9753600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Глобальность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Глобализация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err="1"/>
              <a:t>Глокализация</a:t>
            </a:r>
            <a:endParaRPr lang="ru-R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err="1"/>
              <a:t>Деглобализация</a:t>
            </a:r>
            <a:r>
              <a:rPr lang="ru-RU" sz="3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Многополярность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767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A4C08D6-F41B-BC71-F9FB-C319DCA584F0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История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29D1B-B221-E926-C0FB-120AC5462A9D}"/>
              </a:ext>
            </a:extLst>
          </p:cNvPr>
          <p:cNvSpPr txBox="1"/>
          <p:nvPr/>
        </p:nvSpPr>
        <p:spPr>
          <a:xfrm>
            <a:off x="246185" y="2457550"/>
            <a:ext cx="11688098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Конец </a:t>
            </a:r>
            <a:r>
              <a:rPr lang="en-US" sz="3600" dirty="0"/>
              <a:t>XIX </a:t>
            </a:r>
            <a:r>
              <a:rPr lang="ru-RU" sz="3600" dirty="0"/>
              <a:t>века точка начала глобального мира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1917 – формирование многополярности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1945-1950 формирование биполярности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1980-1990 – формирование однополярности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/>
              <a:t>1990-2024 - время многополярности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1688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9980815-3B02-7EC9-5262-5E3FFB4091C0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ru-RU" dirty="0"/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14C18-D9AD-899E-DC42-9F24452F64A6}"/>
              </a:ext>
            </a:extLst>
          </p:cNvPr>
          <p:cNvSpPr txBox="1"/>
          <p:nvPr/>
        </p:nvSpPr>
        <p:spPr>
          <a:xfrm>
            <a:off x="1163782" y="2216727"/>
            <a:ext cx="928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" name="Овал 2">
            <a:extLst>
              <a:ext uri="{FF2B5EF4-FFF2-40B4-BE49-F238E27FC236}">
                <a16:creationId xmlns:a16="http://schemas.microsoft.com/office/drawing/2014/main" id="{EE28E4FB-489C-6958-DA74-7B66D5FFF4F7}"/>
              </a:ext>
            </a:extLst>
          </p:cNvPr>
          <p:cNvSpPr/>
          <p:nvPr/>
        </p:nvSpPr>
        <p:spPr>
          <a:xfrm>
            <a:off x="3905673" y="2355273"/>
            <a:ext cx="4308575" cy="20135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/>
              <a:t>Предпосылки многополярности </a:t>
            </a:r>
          </a:p>
        </p:txBody>
      </p:sp>
      <p:sp>
        <p:nvSpPr>
          <p:cNvPr id="5" name="Овал 3">
            <a:extLst>
              <a:ext uri="{FF2B5EF4-FFF2-40B4-BE49-F238E27FC236}">
                <a16:creationId xmlns:a16="http://schemas.microsoft.com/office/drawing/2014/main" id="{317D2D60-E7BD-98DE-0157-FD529E3155A2}"/>
              </a:ext>
            </a:extLst>
          </p:cNvPr>
          <p:cNvSpPr/>
          <p:nvPr/>
        </p:nvSpPr>
        <p:spPr>
          <a:xfrm>
            <a:off x="480292" y="1505526"/>
            <a:ext cx="2983344" cy="9882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Восстановление России</a:t>
            </a:r>
          </a:p>
        </p:txBody>
      </p:sp>
      <p:sp>
        <p:nvSpPr>
          <p:cNvPr id="7" name="Овал 4">
            <a:extLst>
              <a:ext uri="{FF2B5EF4-FFF2-40B4-BE49-F238E27FC236}">
                <a16:creationId xmlns:a16="http://schemas.microsoft.com/office/drawing/2014/main" id="{98ED75EA-3130-91B5-2E90-3D12C79D1478}"/>
              </a:ext>
            </a:extLst>
          </p:cNvPr>
          <p:cNvSpPr/>
          <p:nvPr/>
        </p:nvSpPr>
        <p:spPr>
          <a:xfrm>
            <a:off x="489527" y="4110182"/>
            <a:ext cx="2974109" cy="960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Рост Китая</a:t>
            </a:r>
          </a:p>
        </p:txBody>
      </p:sp>
      <p:sp>
        <p:nvSpPr>
          <p:cNvPr id="9" name="Овал 6">
            <a:extLst>
              <a:ext uri="{FF2B5EF4-FFF2-40B4-BE49-F238E27FC236}">
                <a16:creationId xmlns:a16="http://schemas.microsoft.com/office/drawing/2014/main" id="{FD33332D-0155-0DC4-8D62-27AEE7A988D6}"/>
              </a:ext>
            </a:extLst>
          </p:cNvPr>
          <p:cNvSpPr/>
          <p:nvPr/>
        </p:nvSpPr>
        <p:spPr>
          <a:xfrm>
            <a:off x="4590474" y="374073"/>
            <a:ext cx="3011052" cy="960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Увеличение влияния ЕС</a:t>
            </a:r>
          </a:p>
        </p:txBody>
      </p:sp>
      <p:sp>
        <p:nvSpPr>
          <p:cNvPr id="10" name="Овал 7">
            <a:extLst>
              <a:ext uri="{FF2B5EF4-FFF2-40B4-BE49-F238E27FC236}">
                <a16:creationId xmlns:a16="http://schemas.microsoft.com/office/drawing/2014/main" id="{0B90B532-4F95-0E99-3373-FD814E59344D}"/>
              </a:ext>
            </a:extLst>
          </p:cNvPr>
          <p:cNvSpPr/>
          <p:nvPr/>
        </p:nvSpPr>
        <p:spPr>
          <a:xfrm>
            <a:off x="4590473" y="5158509"/>
            <a:ext cx="3011053" cy="96058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Ослабления США</a:t>
            </a:r>
          </a:p>
        </p:txBody>
      </p:sp>
      <p:sp>
        <p:nvSpPr>
          <p:cNvPr id="11" name="Овал 8">
            <a:extLst>
              <a:ext uri="{FF2B5EF4-FFF2-40B4-BE49-F238E27FC236}">
                <a16:creationId xmlns:a16="http://schemas.microsoft.com/office/drawing/2014/main" id="{51442D80-6E61-E0F0-2180-91C9C4C696CB}"/>
              </a:ext>
            </a:extLst>
          </p:cNvPr>
          <p:cNvSpPr/>
          <p:nvPr/>
        </p:nvSpPr>
        <p:spPr>
          <a:xfrm>
            <a:off x="8894618" y="3971636"/>
            <a:ext cx="2729347" cy="1186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Новые региональные игроки</a:t>
            </a:r>
          </a:p>
        </p:txBody>
      </p:sp>
      <p:sp>
        <p:nvSpPr>
          <p:cNvPr id="13" name="Овал 9">
            <a:extLst>
              <a:ext uri="{FF2B5EF4-FFF2-40B4-BE49-F238E27FC236}">
                <a16:creationId xmlns:a16="http://schemas.microsoft.com/office/drawing/2014/main" id="{CF1EA423-6B04-6B1C-E129-C11E7193B8CC}"/>
              </a:ext>
            </a:extLst>
          </p:cNvPr>
          <p:cNvSpPr/>
          <p:nvPr/>
        </p:nvSpPr>
        <p:spPr>
          <a:xfrm>
            <a:off x="8894619" y="1394691"/>
            <a:ext cx="2729346" cy="10991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Создание БРИКС</a:t>
            </a:r>
          </a:p>
        </p:txBody>
      </p:sp>
      <p:cxnSp>
        <p:nvCxnSpPr>
          <p:cNvPr id="14" name="Прямая со стрелкой 11">
            <a:extLst>
              <a:ext uri="{FF2B5EF4-FFF2-40B4-BE49-F238E27FC236}">
                <a16:creationId xmlns:a16="http://schemas.microsoft.com/office/drawing/2014/main" id="{03B8DD4C-FE2F-85D1-9CD6-CEF7DCAFEDAA}"/>
              </a:ext>
            </a:extLst>
          </p:cNvPr>
          <p:cNvCxnSpPr>
            <a:stCxn id="3" idx="2"/>
            <a:endCxn id="5" idx="0"/>
          </p:cNvCxnSpPr>
          <p:nvPr/>
        </p:nvCxnSpPr>
        <p:spPr>
          <a:xfrm flipH="1">
            <a:off x="1976582" y="3362037"/>
            <a:ext cx="2165927" cy="748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3">
            <a:extLst>
              <a:ext uri="{FF2B5EF4-FFF2-40B4-BE49-F238E27FC236}">
                <a16:creationId xmlns:a16="http://schemas.microsoft.com/office/drawing/2014/main" id="{ADCFF3B2-02E1-B1BE-D041-5059EE24061C}"/>
              </a:ext>
            </a:extLst>
          </p:cNvPr>
          <p:cNvCxnSpPr>
            <a:stCxn id="3" idx="2"/>
            <a:endCxn id="4" idx="4"/>
          </p:cNvCxnSpPr>
          <p:nvPr/>
        </p:nvCxnSpPr>
        <p:spPr>
          <a:xfrm flipH="1" flipV="1">
            <a:off x="1971964" y="2493817"/>
            <a:ext cx="2170545" cy="868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E0D06EF-2BC0-4FBA-ABDD-AAA6389FEEA0}"/>
              </a:ext>
            </a:extLst>
          </p:cNvPr>
          <p:cNvCxnSpPr>
            <a:stCxn id="3" idx="0"/>
            <a:endCxn id="7" idx="4"/>
          </p:cNvCxnSpPr>
          <p:nvPr/>
        </p:nvCxnSpPr>
        <p:spPr>
          <a:xfrm flipV="1">
            <a:off x="6096000" y="1334655"/>
            <a:ext cx="0" cy="1020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7">
            <a:extLst>
              <a:ext uri="{FF2B5EF4-FFF2-40B4-BE49-F238E27FC236}">
                <a16:creationId xmlns:a16="http://schemas.microsoft.com/office/drawing/2014/main" id="{E0009EF4-E45C-4765-D901-E2F7785A998E}"/>
              </a:ext>
            </a:extLst>
          </p:cNvPr>
          <p:cNvCxnSpPr>
            <a:stCxn id="3" idx="6"/>
            <a:endCxn id="10" idx="4"/>
          </p:cNvCxnSpPr>
          <p:nvPr/>
        </p:nvCxnSpPr>
        <p:spPr>
          <a:xfrm flipV="1">
            <a:off x="8049491" y="2493817"/>
            <a:ext cx="2209801" cy="868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9">
            <a:extLst>
              <a:ext uri="{FF2B5EF4-FFF2-40B4-BE49-F238E27FC236}">
                <a16:creationId xmlns:a16="http://schemas.microsoft.com/office/drawing/2014/main" id="{ABC389D0-977B-6968-7AD4-CA02B922C9A2}"/>
              </a:ext>
            </a:extLst>
          </p:cNvPr>
          <p:cNvCxnSpPr>
            <a:stCxn id="3" idx="6"/>
            <a:endCxn id="9" idx="0"/>
          </p:cNvCxnSpPr>
          <p:nvPr/>
        </p:nvCxnSpPr>
        <p:spPr>
          <a:xfrm>
            <a:off x="8049491" y="3362037"/>
            <a:ext cx="2209801" cy="609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21">
            <a:extLst>
              <a:ext uri="{FF2B5EF4-FFF2-40B4-BE49-F238E27FC236}">
                <a16:creationId xmlns:a16="http://schemas.microsoft.com/office/drawing/2014/main" id="{D01063C0-4D0D-AAC5-1D26-6B66B44E9599}"/>
              </a:ext>
            </a:extLst>
          </p:cNvPr>
          <p:cNvCxnSpPr>
            <a:stCxn id="3" idx="4"/>
            <a:endCxn id="8" idx="0"/>
          </p:cNvCxnSpPr>
          <p:nvPr/>
        </p:nvCxnSpPr>
        <p:spPr>
          <a:xfrm>
            <a:off x="6096000" y="4368801"/>
            <a:ext cx="0" cy="789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89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8CBAD-9320-EDDC-6F93-92C25A25CAB9}"/>
              </a:ext>
            </a:extLst>
          </p:cNvPr>
          <p:cNvSpPr>
            <a:spLocks noGrp="1"/>
          </p:cNvSpPr>
          <p:nvPr/>
        </p:nvSpPr>
        <p:spPr>
          <a:xfrm>
            <a:off x="1393638" y="258755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Поляризация 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AAB09506-C183-AD94-8578-67F1C659A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4" y="2410386"/>
            <a:ext cx="4479636" cy="322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3818C4-911C-026A-4B7E-E1D6897C95BD}"/>
              </a:ext>
            </a:extLst>
          </p:cNvPr>
          <p:cNvSpPr txBox="1"/>
          <p:nvPr/>
        </p:nvSpPr>
        <p:spPr>
          <a:xfrm>
            <a:off x="2088470" y="1190000"/>
            <a:ext cx="84328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Западный блок </a:t>
            </a:r>
            <a:r>
              <a:rPr lang="en-US" sz="3200" dirty="0"/>
              <a:t>vs А</a:t>
            </a:r>
            <a:r>
              <a:rPr lang="ru-RU" sz="3200" dirty="0" err="1"/>
              <a:t>льтернативный</a:t>
            </a:r>
            <a:r>
              <a:rPr lang="ru-RU" sz="3200" dirty="0"/>
              <a:t> блок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8F237D-5EF1-702F-D26C-A97F03D9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834" y="2410386"/>
            <a:ext cx="4553527" cy="322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82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looking at a large globe&#10;&#10;Description automatically generated">
            <a:extLst>
              <a:ext uri="{FF2B5EF4-FFF2-40B4-BE49-F238E27FC236}">
                <a16:creationId xmlns:a16="http://schemas.microsoft.com/office/drawing/2014/main" id="{9738A798-8928-485B-0170-EC0C9A88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8816" r="9091" b="13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E7DF1-30F0-C65D-DB23-4B42659787B6}"/>
              </a:ext>
            </a:extLst>
          </p:cNvPr>
          <p:cNvSpPr>
            <a:spLocks noGrp="1"/>
          </p:cNvSpPr>
          <p:nvPr/>
        </p:nvSpPr>
        <p:spPr>
          <a:xfrm>
            <a:off x="1283677" y="7285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Прогноз </a:t>
            </a:r>
          </a:p>
        </p:txBody>
      </p:sp>
      <p:sp>
        <p:nvSpPr>
          <p:cNvPr id="3" name="Овал 3">
            <a:extLst>
              <a:ext uri="{FF2B5EF4-FFF2-40B4-BE49-F238E27FC236}">
                <a16:creationId xmlns:a16="http://schemas.microsoft.com/office/drawing/2014/main" id="{9401A96C-F19F-A4B2-FE5A-B0942D494C9A}"/>
              </a:ext>
            </a:extLst>
          </p:cNvPr>
          <p:cNvSpPr/>
          <p:nvPr/>
        </p:nvSpPr>
        <p:spPr>
          <a:xfrm>
            <a:off x="1341404" y="1666761"/>
            <a:ext cx="2798618" cy="17364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Глобальная напряженность и конфликты 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86FBAFB-E534-0D5E-6EE2-C28E921576B3}"/>
              </a:ext>
            </a:extLst>
          </p:cNvPr>
          <p:cNvSpPr/>
          <p:nvPr/>
        </p:nvSpPr>
        <p:spPr>
          <a:xfrm>
            <a:off x="7956950" y="1721840"/>
            <a:ext cx="2798618" cy="17364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Укрепление региональных коалиций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F6E71D4-6BC4-8958-0CD5-7C41123C562B}"/>
              </a:ext>
            </a:extLst>
          </p:cNvPr>
          <p:cNvSpPr/>
          <p:nvPr/>
        </p:nvSpPr>
        <p:spPr>
          <a:xfrm>
            <a:off x="7839186" y="4921561"/>
            <a:ext cx="3034146" cy="16533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Технологическое соперничество 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3C37FF5-0E54-B138-3112-0CC66F396B0A}"/>
              </a:ext>
            </a:extLst>
          </p:cNvPr>
          <p:cNvSpPr/>
          <p:nvPr/>
        </p:nvSpPr>
        <p:spPr>
          <a:xfrm>
            <a:off x="1179767" y="4921561"/>
            <a:ext cx="3486728" cy="17364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Изменения в международных институтах</a:t>
            </a:r>
          </a:p>
        </p:txBody>
      </p:sp>
      <p:sp>
        <p:nvSpPr>
          <p:cNvPr id="8" name="Стрелка вправо 7">
            <a:extLst>
              <a:ext uri="{FF2B5EF4-FFF2-40B4-BE49-F238E27FC236}">
                <a16:creationId xmlns:a16="http://schemas.microsoft.com/office/drawing/2014/main" id="{371727D3-A227-08AE-3106-854FBBE0AD2D}"/>
              </a:ext>
            </a:extLst>
          </p:cNvPr>
          <p:cNvSpPr/>
          <p:nvPr/>
        </p:nvSpPr>
        <p:spPr>
          <a:xfrm>
            <a:off x="5054421" y="2287567"/>
            <a:ext cx="2115128" cy="60498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Стрелка вправо 8">
            <a:extLst>
              <a:ext uri="{FF2B5EF4-FFF2-40B4-BE49-F238E27FC236}">
                <a16:creationId xmlns:a16="http://schemas.microsoft.com/office/drawing/2014/main" id="{C2792E7C-3548-AC54-2DBE-9C2E9B1E15D0}"/>
              </a:ext>
            </a:extLst>
          </p:cNvPr>
          <p:cNvSpPr/>
          <p:nvPr/>
        </p:nvSpPr>
        <p:spPr>
          <a:xfrm rot="10800000">
            <a:off x="5151404" y="5563488"/>
            <a:ext cx="1921164" cy="72967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2" name="Стрелка вниз 9">
            <a:extLst>
              <a:ext uri="{FF2B5EF4-FFF2-40B4-BE49-F238E27FC236}">
                <a16:creationId xmlns:a16="http://schemas.microsoft.com/office/drawing/2014/main" id="{83BA9F6E-DF4E-4504-D257-6D3633A6536F}"/>
              </a:ext>
            </a:extLst>
          </p:cNvPr>
          <p:cNvSpPr/>
          <p:nvPr/>
        </p:nvSpPr>
        <p:spPr>
          <a:xfrm>
            <a:off x="9069932" y="3792415"/>
            <a:ext cx="572654" cy="90285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3" name="Стрелка вниз 10">
            <a:extLst>
              <a:ext uri="{FF2B5EF4-FFF2-40B4-BE49-F238E27FC236}">
                <a16:creationId xmlns:a16="http://schemas.microsoft.com/office/drawing/2014/main" id="{B9339729-6E6A-704F-70CA-BC0BDBB39DFA}"/>
              </a:ext>
            </a:extLst>
          </p:cNvPr>
          <p:cNvSpPr/>
          <p:nvPr/>
        </p:nvSpPr>
        <p:spPr>
          <a:xfrm rot="10800000">
            <a:off x="2408204" y="3683412"/>
            <a:ext cx="665018" cy="95793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535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138</TotalTime>
  <Words>171</Words>
  <Application>Microsoft Office PowerPoint</Application>
  <PresentationFormat>Widescreen</PresentationFormat>
  <Paragraphs>67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Ion</vt:lpstr>
      <vt:lpstr>МЕЖДУНАРОДНАЯ ФОРСАЙТ-СЕССИЯ «РОССИЯ И МИР К 2100 ГОДУ: НАУЧНО-ТЕХНОЛОГИЧЕСКИЕ ПРОРЫВЫ И УПРАВЛЕНИЕ БУДУЩИМ </vt:lpstr>
      <vt:lpstr>PowerPoint Presentation</vt:lpstr>
      <vt:lpstr>ГЛОБАЛЬНЫЙ ПРЕДИКТ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Rachel Lloyd</cp:lastModifiedBy>
  <cp:revision>474</cp:revision>
  <dcterms:created xsi:type="dcterms:W3CDTF">2024-06-07T06:45:39Z</dcterms:created>
  <dcterms:modified xsi:type="dcterms:W3CDTF">2024-06-08T06:02:04Z</dcterms:modified>
</cp:coreProperties>
</file>