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5"/>
  </p:notesMasterIdLst>
  <p:sldIdLst>
    <p:sldId id="281" r:id="rId4"/>
    <p:sldId id="256" r:id="rId5"/>
    <p:sldId id="275" r:id="rId6"/>
    <p:sldId id="279" r:id="rId7"/>
    <p:sldId id="280" r:id="rId8"/>
    <p:sldId id="266" r:id="rId9"/>
    <p:sldId id="267" r:id="rId10"/>
    <p:sldId id="258" r:id="rId11"/>
    <p:sldId id="268" r:id="rId12"/>
    <p:sldId id="269" r:id="rId13"/>
    <p:sldId id="27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00"/>
    <a:srgbClr val="00717D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217d3c661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217d3c661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62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217d3c661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217d3c661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32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2402ece0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2402ece0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2402ece0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2402ece0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217d3c661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217d3c661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3653ca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3653cad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3653cadd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3653cadd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2402ece01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e2402ece01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42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839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85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37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57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30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02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55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45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416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8B4B6-42DF-499E-AA4D-FCE5FF099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EC53BA-B0CF-4647-A7A2-BA9F3232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7541F-3056-4F16-9B08-14C1D8A9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07EAA-2EBB-4C3B-952C-55A61749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A82AE-6CA9-4929-8F15-07277CEC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12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C9DF6-7FED-44F5-A892-4A041714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0F1E3-882C-4946-9E1C-9D3334D6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09E34-9915-40CA-BFEF-64C93983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2FF02-67D5-41FC-A3E3-28E7500A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E71E8-0496-4996-80C8-81ECDC1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87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AFE2-D346-4138-9F92-48547555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BB2BB-1BA3-445D-8E34-86F8D8AB3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11A51-A66D-4DF1-ABA2-115DC5A8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B717F-F8B6-4323-A664-A106AF0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05A76-53BD-40E3-A573-CCF7FECE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2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1BB86-A552-4938-BC52-22F8A452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6B319-EEA4-447B-9A45-60FF378FD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C46DE3-63BC-48F4-A210-C290F0733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EF70D6-E1B5-473D-B7FA-FF3B2C8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1E672-CA94-4292-BAD0-8D16FDA3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7AFFF2-44F7-41A0-B818-0EAACE09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83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00A53-2265-4828-BF35-AC0BB354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F440BC-9302-429F-BEDA-132C004F5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002C8-E52E-4BBA-8331-3CA4A9D9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CEC384-F409-4FDC-9FFD-4B92B16F9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BC646-236B-41FE-83EA-BC06FDACE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BD06B1-1AC2-4580-BD5F-8B8C88AA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606DC9-39B4-4F45-8A56-3A72E812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A2975A-D52C-495C-BAF9-7C38CF49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046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FB237-5248-4917-B8CD-48E6F765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D4B245-9D3A-42CF-8BE4-C719AA77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CE6B4B-41DA-4BD5-BF2D-97E95774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012529-6CA9-4FE4-8EEE-4EE7376E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31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A3E0B9-A5E5-4353-8A6E-4F0EF865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FDB41-8037-47F1-AD99-CE5B111E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A92485-E354-4C49-BB82-27003BE1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816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310B0-105E-443C-BDCD-201E83ED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6A2C2-4DED-43E3-9F9C-B3184053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DACBA-CB24-45FE-B7FA-D8AA56FF3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5F2910-B4DB-466E-A0BE-4B9929C7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65DD3-03BF-482C-80EE-7D269056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63A1E2-10C5-4553-BF8C-D6DE9836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70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5E36D-E722-41A3-8232-79BCE778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5EAE7F-AA3D-4341-BD61-F647592E5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04F57-2FBD-4228-9CCA-12483B3F6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F55E8-DACB-4FC8-897F-9F9F41E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85170-B54D-4D31-8D1A-81AAEBC4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5F211-12E8-4250-978B-C1DB94E8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706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46D6F-BD51-4507-BE01-29CEF949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21215-4D3B-4181-8C35-FADE78235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473A5A-7723-4DF1-A694-7A2FCA8D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7B969-3BBE-4CEC-B5D8-3F070025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E4CAF-5CCC-4AE5-A80B-E4161DE5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266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A80036-0FCE-487B-AA8B-D228B2EB8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B9F56-52CB-4E0F-A2BF-108F6668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A40C5-48A1-4949-A0AE-D1868520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6AC04-6CC2-4786-8565-67712790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4442A-9DA5-4590-B5F3-6A481288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8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783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4C50D-6491-47AC-B2F8-6ECBE3E6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FBF0DE-15D2-42D2-8249-A7A12BB78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AA03F-19E4-47FB-9E0A-423C5257F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AF23BB5-33B0-4C3F-9BEE-360416AB5EBB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08.06.2024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DFC44-791F-4BC4-B962-768F186A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D19A0-FB23-41A9-A201-FF7C7CA3C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EEC7D979-23DB-47A6-BDC4-B6EB42B989EA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0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76F0044-291D-460C-9A58-C40406369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68" y="2217445"/>
            <a:ext cx="8014296" cy="1241822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ru-RU" sz="2800" b="1" dirty="0" smtClean="0">
                <a:solidFill>
                  <a:srgbClr val="253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 и мир к 2100 году:</a:t>
            </a:r>
            <a:br>
              <a:rPr lang="ru-RU" sz="2800" b="1" dirty="0" smtClean="0">
                <a:solidFill>
                  <a:srgbClr val="25358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2535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среда и устойчивое развитие</a:t>
            </a:r>
            <a:endParaRPr lang="ru-RU" sz="2800" b="1" dirty="0">
              <a:solidFill>
                <a:srgbClr val="2535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840783" y="1390253"/>
            <a:ext cx="7462434" cy="2592811"/>
          </a:xfrm>
          <a:prstGeom prst="rect">
            <a:avLst/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33350">
              <a:spcBef>
                <a:spcPts val="1000"/>
              </a:spcBef>
              <a:buClr>
                <a:schemeClr val="bg1"/>
              </a:buClr>
              <a:buSzPts val="1500"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marL="304800" indent="-171450">
              <a:buFont typeface="Arial" panose="020B0604020202020204" pitchFamily="34" charset="0"/>
              <a:buChar char="•"/>
            </a:pPr>
            <a:r>
              <a:rPr lang="ru" sz="1600" dirty="0">
                <a:sym typeface="Bookman Old Style"/>
              </a:rPr>
              <a:t>Устойчивое сельское хозяйство: меньше эко-ущерба, больше еды.</a:t>
            </a:r>
            <a:endParaRPr sz="1600" dirty="0">
              <a:sym typeface="Bookman Old Style"/>
            </a:endParaRPr>
          </a:p>
          <a:p>
            <a:pPr marL="304800" indent="-171450">
              <a:buFont typeface="Arial" panose="020B0604020202020204" pitchFamily="34" charset="0"/>
              <a:buChar char="•"/>
            </a:pPr>
            <a:r>
              <a:rPr lang="ru" sz="1600" dirty="0">
                <a:sym typeface="Bookman Old Style"/>
              </a:rPr>
              <a:t>Продовольственная безопасность: основа стабильного мира.</a:t>
            </a:r>
            <a:endParaRPr sz="1600" dirty="0">
              <a:sym typeface="Bookman Old Style"/>
            </a:endParaRPr>
          </a:p>
          <a:p>
            <a:pPr marL="304800" indent="-171450">
              <a:buFont typeface="Arial" panose="020B0604020202020204" pitchFamily="34" charset="0"/>
              <a:buChar char="•"/>
            </a:pPr>
            <a:r>
              <a:rPr lang="ru" sz="1600" dirty="0">
                <a:sym typeface="Bookman Old Style"/>
              </a:rPr>
              <a:t>Сельское хозяйство будущего: новые отрасли, меньше экстенсива.</a:t>
            </a:r>
            <a:endParaRPr sz="1600" dirty="0">
              <a:sym typeface="Bookman Old Style"/>
            </a:endParaRPr>
          </a:p>
          <a:p>
            <a:pPr marL="304800" indent="-171450">
              <a:buFont typeface="Arial" panose="020B0604020202020204" pitchFamily="34" charset="0"/>
              <a:buChar char="•"/>
            </a:pPr>
            <a:r>
              <a:rPr lang="ru" sz="1600" dirty="0">
                <a:sym typeface="Bookman Old Style"/>
              </a:rPr>
              <a:t>Рост благосостояния и стабильности через прогрессивное сельское хозяйство.</a:t>
            </a:r>
          </a:p>
          <a:p>
            <a:pPr marL="304800" indent="-171450">
              <a:buFont typeface="Arial" panose="020B0604020202020204" pitchFamily="34" charset="0"/>
              <a:buChar char="•"/>
            </a:pPr>
            <a:endParaRPr lang="ru-RU" sz="1600" dirty="0">
              <a:sym typeface="Bookman Old Style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143359" y="326191"/>
            <a:ext cx="8857282" cy="45013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sz="2400" b="1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Возможные</a:t>
            </a: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положительные</a:t>
            </a: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эффекты</a:t>
            </a: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технологий 2100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9822B-8834-1822-2228-40C46E84E14D}"/>
              </a:ext>
            </a:extLst>
          </p:cNvPr>
          <p:cNvSpPr txBox="1"/>
          <p:nvPr/>
        </p:nvSpPr>
        <p:spPr>
          <a:xfrm>
            <a:off x="9485453" y="942306"/>
            <a:ext cx="4572000" cy="3995325"/>
          </a:xfrm>
          <a:prstGeom prst="rect">
            <a:avLst/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04800" indent="-171450">
              <a:spcBef>
                <a:spcPts val="1000"/>
              </a:spcBef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>
                <a:sym typeface="Bookman Old Style"/>
              </a:rPr>
              <a:t>Роботизация и автоматизация: снижение рисков для людей, повышение эффективности. Дроны, комбайны и т.д.</a:t>
            </a:r>
          </a:p>
          <a:p>
            <a:r>
              <a:rPr lang="ru-RU" dirty="0" err="1">
                <a:sym typeface="Bookman Old Style"/>
              </a:rPr>
              <a:t>Блокчейн</a:t>
            </a:r>
            <a:r>
              <a:rPr lang="ru-RU" dirty="0">
                <a:sym typeface="Bookman Old Style"/>
              </a:rPr>
              <a:t>: прозрачность цепочек поставок, борьба с эксплуатацией. "Паспорт" каждого продукта.</a:t>
            </a:r>
          </a:p>
          <a:p>
            <a:r>
              <a:rPr lang="ru-RU" dirty="0">
                <a:sym typeface="Bookman Old Style"/>
              </a:rPr>
              <a:t>ГМО и вертикальные фермы: больше пищи, меньше ресурсов. Устойчивое производство в городах.</a:t>
            </a:r>
          </a:p>
          <a:p>
            <a:r>
              <a:rPr lang="ru-RU" dirty="0">
                <a:sym typeface="Bookman Old Style"/>
              </a:rPr>
              <a:t>Новые технологии очистки: снижение загрязнения, улучшение качества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255225" y="2297150"/>
            <a:ext cx="8809677" cy="7193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Каждый луч солнца, не уловленный зеленой поверхностью поля, луга или леса, - богатство, потерянное навсегда, и за растрату которого более посвященный потомок когда-нибудь осудит своего невежественного предка.</a:t>
            </a:r>
            <a:endParaRPr sz="16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Google Shape;214;p30"/>
          <p:cNvSpPr/>
          <p:nvPr/>
        </p:nvSpPr>
        <p:spPr>
          <a:xfrm>
            <a:off x="3157752" y="3190768"/>
            <a:ext cx="5681665" cy="7193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К.А. Тимирязев</a:t>
            </a:r>
            <a:endParaRPr sz="1600" b="1" i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48386" y="2004139"/>
            <a:ext cx="7715850" cy="10490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Bookman Old Style"/>
              </a:rPr>
              <a:t>А В Р О Р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771225" y="314075"/>
            <a:ext cx="2529000" cy="2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Faky, Egypt</a:t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5050700" y="275375"/>
            <a:ext cx="2529000" cy="2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Роза, Россия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809" y="445525"/>
            <a:ext cx="2333842" cy="20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771225" y="2118275"/>
            <a:ext cx="25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Факи, Египет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t="5501" b="11261"/>
          <a:stretch/>
        </p:blipFill>
        <p:spPr>
          <a:xfrm>
            <a:off x="5172450" y="360450"/>
            <a:ext cx="2285500" cy="20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050700" y="2079575"/>
            <a:ext cx="25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Роза, Россия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235063" y="2659200"/>
            <a:ext cx="2529000" cy="2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Малачи,Зимбабве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t="14813"/>
          <a:stretch/>
        </p:blipFill>
        <p:spPr>
          <a:xfrm>
            <a:off x="3389675" y="2707950"/>
            <a:ext cx="2219825" cy="210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235075" y="4489575"/>
            <a:ext cx="25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Малачи, Зимбабве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95000" y="2634475"/>
            <a:ext cx="2529000" cy="2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Илья, Россия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4214" t="4447" b="31194"/>
          <a:stretch/>
        </p:blipFill>
        <p:spPr>
          <a:xfrm>
            <a:off x="690900" y="2659188"/>
            <a:ext cx="2137200" cy="21549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95000" y="4489575"/>
            <a:ext cx="25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Илья, Россия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280525" y="2659200"/>
            <a:ext cx="2529000" cy="220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Алина, Россия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8">
            <a:alphaModFix/>
          </a:blip>
          <a:srcRect l="-1400" t="20239" r="1400" b="13897"/>
          <a:stretch/>
        </p:blipFill>
        <p:spPr>
          <a:xfrm>
            <a:off x="6402275" y="2735200"/>
            <a:ext cx="2333850" cy="20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6342100" y="4438675"/>
            <a:ext cx="25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chemeClr val="lt1"/>
                </a:highlight>
                <a:latin typeface="Bookman Old Style"/>
                <a:ea typeface="Bookman Old Style"/>
                <a:cs typeface="Bookman Old Style"/>
                <a:sym typeface="Bookman Old Style"/>
              </a:rPr>
              <a:t>Алина, Россия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3589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;p16">
            <a:extLst>
              <a:ext uri="{FF2B5EF4-FFF2-40B4-BE49-F238E27FC236}">
                <a16:creationId xmlns:a16="http://schemas.microsoft.com/office/drawing/2014/main" id="{72577323-3E0D-17E2-4E2A-72905A3E4107}"/>
              </a:ext>
            </a:extLst>
          </p:cNvPr>
          <p:cNvSpPr/>
          <p:nvPr/>
        </p:nvSpPr>
        <p:spPr>
          <a:xfrm>
            <a:off x="190000" y="130756"/>
            <a:ext cx="4343901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3347" marR="0" lvl="0" indent="0" algn="ctr" defTabSz="91437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Устойчивое</a:t>
            </a:r>
            <a:endParaRPr kumimoji="0" sz="24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Не равно 2"/>
          <p:cNvSpPr/>
          <p:nvPr/>
        </p:nvSpPr>
        <p:spPr>
          <a:xfrm>
            <a:off x="1682681" y="624379"/>
            <a:ext cx="1378527" cy="893618"/>
          </a:xfrm>
          <a:prstGeom prst="mathNotEqua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89;p16">
            <a:extLst>
              <a:ext uri="{FF2B5EF4-FFF2-40B4-BE49-F238E27FC236}">
                <a16:creationId xmlns:a16="http://schemas.microsoft.com/office/drawing/2014/main" id="{72577323-3E0D-17E2-4E2A-72905A3E4107}"/>
              </a:ext>
            </a:extLst>
          </p:cNvPr>
          <p:cNvSpPr/>
          <p:nvPr/>
        </p:nvSpPr>
        <p:spPr>
          <a:xfrm>
            <a:off x="218137" y="1670860"/>
            <a:ext cx="4315764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3347" marR="0" lvl="0" indent="0" algn="ctr" defTabSz="91437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Развитие</a:t>
            </a:r>
            <a:endParaRPr kumimoji="0" sz="2400" b="0" i="0" u="none" strike="noStrike" kern="0" cap="none" spc="0" normalizeH="0" baseline="0" noProof="0" dirty="0">
              <a:ln w="0"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2787800"/>
            <a:ext cx="3756660" cy="222616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Сбалансированное развитие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-  экономический рост, экологическое управление и социальная интеграция, охватывающая все стороны общественной жизнедеятельности (города и сельские поселения, отрасли промышленности, инфраструктуру, использование воды и энергии).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36" y="1"/>
            <a:ext cx="2194304" cy="24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углом вверх 4"/>
          <p:cNvSpPr/>
          <p:nvPr/>
        </p:nvSpPr>
        <p:spPr>
          <a:xfrm rot="5400000">
            <a:off x="-209456" y="3215392"/>
            <a:ext cx="1322847" cy="467663"/>
          </a:xfrm>
          <a:prstGeom prst="bent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6169" y="2164208"/>
            <a:ext cx="110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21212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12121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VS</a:t>
            </a:r>
            <a:endParaRPr kumimoji="0" lang="ru-RU" sz="5400" b="1" i="0" u="none" strike="noStrike" kern="0" cap="none" spc="0" normalizeH="0" baseline="0" noProof="0" dirty="0">
              <a:ln w="6600">
                <a:solidFill>
                  <a:srgbClr val="21212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212121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20" y="3063040"/>
            <a:ext cx="2080461" cy="20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0;p16"/>
          <p:cNvSpPr/>
          <p:nvPr/>
        </p:nvSpPr>
        <p:spPr>
          <a:xfrm>
            <a:off x="4041215" y="506171"/>
            <a:ext cx="1564490" cy="583489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Bookman Old Style"/>
              </a:rPr>
              <a:t>технологии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90;p16"/>
          <p:cNvSpPr/>
          <p:nvPr/>
        </p:nvSpPr>
        <p:spPr>
          <a:xfrm>
            <a:off x="4041215" y="1306271"/>
            <a:ext cx="1650925" cy="583489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Bookman Old Style"/>
              </a:rPr>
              <a:t>демография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90;p16"/>
          <p:cNvSpPr/>
          <p:nvPr/>
        </p:nvSpPr>
        <p:spPr>
          <a:xfrm>
            <a:off x="4041214" y="2266391"/>
            <a:ext cx="1650925" cy="583489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Bookman Old Style"/>
              </a:rPr>
              <a:t>политика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90;p16"/>
          <p:cNvSpPr/>
          <p:nvPr/>
        </p:nvSpPr>
        <p:spPr>
          <a:xfrm>
            <a:off x="4041213" y="3226511"/>
            <a:ext cx="1650925" cy="583489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Bookman Old Style"/>
              </a:rPr>
              <a:t>экономика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99757" y="797915"/>
            <a:ext cx="97120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6327" y="1598015"/>
            <a:ext cx="1067493" cy="1305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26327" y="2486891"/>
            <a:ext cx="1044633" cy="1246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899757" y="3226511"/>
            <a:ext cx="99406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90;p16"/>
          <p:cNvSpPr/>
          <p:nvPr/>
        </p:nvSpPr>
        <p:spPr>
          <a:xfrm rot="16200000">
            <a:off x="379642" y="2449512"/>
            <a:ext cx="4589956" cy="450272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Продовольственная безопасность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19;p19"/>
          <p:cNvSpPr/>
          <p:nvPr/>
        </p:nvSpPr>
        <p:spPr>
          <a:xfrm>
            <a:off x="5818909" y="4114800"/>
            <a:ext cx="3249224" cy="960300"/>
          </a:xfrm>
          <a:prstGeom prst="roundRect">
            <a:avLst>
              <a:gd name="adj" fmla="val 16667"/>
            </a:avLst>
          </a:prstGeom>
          <a:solidFill>
            <a:srgbClr val="EEEEEE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Bookman Old Style"/>
                <a:cs typeface="Bookman Old Style"/>
                <a:sym typeface="Bookman Old Style"/>
              </a:rPr>
              <a:t>Сельское хозяйство обладает сквозной функцией сбалансированного развития мира.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0;p16"/>
          <p:cNvSpPr/>
          <p:nvPr/>
        </p:nvSpPr>
        <p:spPr>
          <a:xfrm>
            <a:off x="4049682" y="4068175"/>
            <a:ext cx="1650925" cy="583489"/>
          </a:xfrm>
          <a:prstGeom prst="roundRect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cs typeface="Arial"/>
                <a:sym typeface="Bookman Old Style"/>
              </a:rPr>
              <a:t>право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99757" y="4327947"/>
            <a:ext cx="99406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411100" y="995320"/>
            <a:ext cx="4146000" cy="335159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Глобальные процессы: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0" y="102575"/>
            <a:ext cx="9143999" cy="4390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Негативные сценарии 2100</a:t>
            </a:r>
          </a:p>
        </p:txBody>
      </p:sp>
      <p:sp>
        <p:nvSpPr>
          <p:cNvPr id="151" name="Google Shape;151;p23"/>
          <p:cNvSpPr/>
          <p:nvPr/>
        </p:nvSpPr>
        <p:spPr>
          <a:xfrm>
            <a:off x="4693625" y="1551550"/>
            <a:ext cx="3528300" cy="7743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Значительный рост уровня мирового океана (до 2 м по худшему сценарию RCP 8.5)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2586900" y="3832600"/>
            <a:ext cx="3970200" cy="6846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Потеря до 2 млн. кв км жилой территории (4 Франции)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410625" y="2636800"/>
            <a:ext cx="3970200" cy="8400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Массовая релокация населения вглубь континентов (до 500 млн. чел.), рост плотности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10624" y="1596400"/>
            <a:ext cx="3970199" cy="6846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Усугубление ситуации с питьевой водой (для 30% населения)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637524" y="2714500"/>
            <a:ext cx="3832299" cy="6846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Резкое увеличение концентрации техногенных отходов в прибрежных зонах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2429525" y="709125"/>
            <a:ext cx="4265100" cy="3696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>
                <a:solidFill>
                  <a:schemeClr val="bg1"/>
                </a:solidFill>
                <a:latin typeface="+mj-lt"/>
                <a:sym typeface="Bookman Old Style"/>
              </a:rPr>
              <a:t>Влияние на сельское хозяйство</a:t>
            </a:r>
            <a:endParaRPr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1332855" y="102575"/>
            <a:ext cx="6385302" cy="4390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Негативные сценарии 2100</a:t>
            </a:r>
          </a:p>
        </p:txBody>
      </p:sp>
      <p:sp>
        <p:nvSpPr>
          <p:cNvPr id="162" name="Google Shape;162;p24"/>
          <p:cNvSpPr/>
          <p:nvPr/>
        </p:nvSpPr>
        <p:spPr>
          <a:xfrm>
            <a:off x="4945550" y="154117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 dirty="0">
                <a:solidFill>
                  <a:schemeClr val="bg1"/>
                </a:solidFill>
                <a:latin typeface="+mj-lt"/>
                <a:sym typeface="Bookman Old Style"/>
              </a:rPr>
              <a:t>Ужесточение эксплуатации возделываемых с/х земель, при снижении их площади (до 15%)</a:t>
            </a: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4945550" y="267782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 dirty="0">
                <a:solidFill>
                  <a:schemeClr val="bg1"/>
                </a:solidFill>
                <a:latin typeface="+mj-lt"/>
                <a:sym typeface="Bookman Old Style"/>
              </a:rPr>
              <a:t>Изменения целевого назначения с/х земель из-за смены климатических условий (пшеница → стали)</a:t>
            </a: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4999794" y="381447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 dirty="0">
                <a:solidFill>
                  <a:schemeClr val="bg1"/>
                </a:solidFill>
                <a:latin typeface="+mj-lt"/>
                <a:sym typeface="Bookman Old Style"/>
              </a:rPr>
              <a:t>Изменение продуктовой корзины продовольственной безопасности</a:t>
            </a: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444875" y="381447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 dirty="0">
                <a:solidFill>
                  <a:schemeClr val="bg1"/>
                </a:solidFill>
                <a:latin typeface="+mj-lt"/>
                <a:sym typeface="Bookman Old Style"/>
              </a:rPr>
              <a:t>Снижение количества продуктов животного происхождения</a:t>
            </a: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44875" y="267782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>
                <a:solidFill>
                  <a:schemeClr val="bg1"/>
                </a:solidFill>
                <a:latin typeface="+mj-lt"/>
                <a:sym typeface="Bookman Old Style"/>
              </a:rPr>
              <a:t>Ужесточение борьбы за commodity ресурсы, нестабильность цен</a:t>
            </a:r>
            <a:endParaRPr sz="1200" b="1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444875" y="1541175"/>
            <a:ext cx="3534900" cy="886500"/>
          </a:xfrm>
          <a:prstGeom prst="roundRect">
            <a:avLst>
              <a:gd name="adj" fmla="val 16667"/>
            </a:avLst>
          </a:prstGeom>
          <a:solidFill>
            <a:srgbClr val="00717D">
              <a:alpha val="65098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200" b="1" dirty="0">
                <a:solidFill>
                  <a:schemeClr val="bg1"/>
                </a:solidFill>
                <a:latin typeface="+mj-lt"/>
                <a:sym typeface="Bookman Old Style"/>
              </a:rPr>
              <a:t>Глобальное изменение занятости и рынка труда</a:t>
            </a: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  <a:p>
            <a:pPr marL="133350">
              <a:spcBef>
                <a:spcPts val="1000"/>
              </a:spcBef>
              <a:buClr>
                <a:schemeClr val="bg1"/>
              </a:buClr>
              <a:buSzPts val="1500"/>
            </a:pPr>
            <a:endParaRPr sz="12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426720" y="162425"/>
            <a:ext cx="836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ctr"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Принципы</a:t>
            </a:r>
            <a:r>
              <a:rPr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выбора</a:t>
            </a:r>
            <a:r>
              <a:rPr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технологий</a:t>
            </a:r>
            <a:endParaRPr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783625" y="974875"/>
            <a:ext cx="3813300" cy="7809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600" b="1" dirty="0">
                <a:solidFill>
                  <a:schemeClr val="bg1"/>
                </a:solidFill>
                <a:latin typeface="+mj-lt"/>
                <a:sym typeface="Bookman Old Style"/>
              </a:rPr>
              <a:t>Научная обоснованность</a:t>
            </a:r>
            <a:endParaRPr sz="16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074425" y="2181300"/>
            <a:ext cx="3813300" cy="7809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600" b="1" dirty="0">
                <a:solidFill>
                  <a:schemeClr val="bg1"/>
                </a:solidFill>
                <a:latin typeface="+mj-lt"/>
                <a:sym typeface="Bookman Old Style"/>
              </a:rPr>
              <a:t>Реалистичность прогнозов развития</a:t>
            </a:r>
            <a:endParaRPr sz="16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672900" y="2169905"/>
            <a:ext cx="3813300" cy="7809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600" b="1" dirty="0">
                <a:solidFill>
                  <a:schemeClr val="bg1"/>
                </a:solidFill>
                <a:latin typeface="+mj-lt"/>
                <a:sym typeface="Bookman Old Style"/>
              </a:rPr>
              <a:t>Преемственность технологических укладов</a:t>
            </a:r>
            <a:endParaRPr sz="16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5074425" y="3385500"/>
            <a:ext cx="3813300" cy="7809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600" b="1">
                <a:solidFill>
                  <a:schemeClr val="bg1"/>
                </a:solidFill>
                <a:latin typeface="+mj-lt"/>
                <a:sym typeface="Bookman Old Style"/>
              </a:rPr>
              <a:t>Междисциплинарность</a:t>
            </a:r>
            <a:endParaRPr sz="1600" b="1">
              <a:solidFill>
                <a:schemeClr val="bg1"/>
              </a:solidFill>
              <a:latin typeface="+mj-lt"/>
              <a:sym typeface="Bookman Old Style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72900" y="3385500"/>
            <a:ext cx="3813300" cy="7809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  <a:alpha val="54902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spcBef>
                <a:spcPts val="1000"/>
              </a:spcBef>
              <a:buClr>
                <a:schemeClr val="bg1"/>
              </a:buClr>
              <a:buSzPts val="1500"/>
            </a:pPr>
            <a:r>
              <a:rPr lang="ru" sz="1600" b="1" dirty="0">
                <a:solidFill>
                  <a:schemeClr val="bg1"/>
                </a:solidFill>
                <a:latin typeface="+mj-lt"/>
                <a:sym typeface="Bookman Old Style"/>
              </a:rPr>
              <a:t>Экологическая ответственность</a:t>
            </a:r>
            <a:endParaRPr sz="1600" b="1" dirty="0">
              <a:solidFill>
                <a:schemeClr val="bg1"/>
              </a:solidFill>
              <a:latin typeface="+mj-lt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0" y="125775"/>
            <a:ext cx="9143999" cy="4578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3350" algn="ctr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ts val="1500"/>
            </a:pPr>
            <a:r>
              <a:rPr sz="24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Решение проблем и технологии 2100</a:t>
            </a:r>
          </a:p>
        </p:txBody>
      </p:sp>
      <p:sp>
        <p:nvSpPr>
          <p:cNvPr id="173" name="Google Shape;173;p25"/>
          <p:cNvSpPr/>
          <p:nvPr/>
        </p:nvSpPr>
        <p:spPr>
          <a:xfrm>
            <a:off x="433150" y="863329"/>
            <a:ext cx="3124800" cy="694186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Переход к сельскому хозяйству 4.0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433150" y="3406018"/>
            <a:ext cx="3632925" cy="867196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Устойчивые к изменениям культуры: биоинженерия для борьбы с вредителями и изменениями климата.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4066075" y="875995"/>
            <a:ext cx="4851725" cy="694186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Развитие концепции пищевой “инженерии”. 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4066125" y="1838675"/>
            <a:ext cx="4886100" cy="1106003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Инновации в пищевой сфере: "инженерия" продуктов питания, вертикальное земледелие, рециклинг ресурсов.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4572000" y="3316493"/>
            <a:ext cx="4345800" cy="956721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Wingdings" panose="05000000000000000000" pitchFamily="2" charset="2"/>
              <a:buChar char="§"/>
            </a:pPr>
            <a:r>
              <a:rPr lang="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Точное земледелие: дистанционный мониторинг, оптимизация урожая и потребления.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33150" y="1837225"/>
            <a:ext cx="3124800" cy="1314684"/>
          </a:xfrm>
          <a:prstGeom prst="foldedCorner">
            <a:avLst>
              <a:gd name="adj" fmla="val 16667"/>
            </a:avLst>
          </a:prstGeom>
          <a:solidFill>
            <a:srgbClr val="00B050">
              <a:alpha val="54902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19100" indent="-285750">
              <a:spcBef>
                <a:spcPts val="1000"/>
              </a:spcBef>
              <a:buClr>
                <a:schemeClr val="bg1"/>
              </a:buClr>
              <a:buSzPts val="15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sym typeface="Bookman Old Style"/>
              </a:rPr>
              <a:t>Целевые межгосударственные программы, разработка наукоемких технологий </a:t>
            </a:r>
            <a:endParaRPr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sym typeface="Bookman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406</Words>
  <Application>Microsoft Office PowerPoint</Application>
  <PresentationFormat>Экран (16:9)</PresentationFormat>
  <Paragraphs>62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Calibri Light</vt:lpstr>
      <vt:lpstr>Wingdings</vt:lpstr>
      <vt:lpstr>Simple Light</vt:lpstr>
      <vt:lpstr>1_Simple Light</vt:lpstr>
      <vt:lpstr>Тема Office</vt:lpstr>
      <vt:lpstr>Россия и мир к 2100 году: Окружающая среда и устойчивое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Меньщиков</dc:creator>
  <cp:lastModifiedBy>Юлия</cp:lastModifiedBy>
  <cp:revision>18</cp:revision>
  <dcterms:modified xsi:type="dcterms:W3CDTF">2024-06-07T23:04:58Z</dcterms:modified>
</cp:coreProperties>
</file>