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73" r:id="rId3"/>
    <p:sldId id="285" r:id="rId4"/>
    <p:sldId id="276" r:id="rId5"/>
    <p:sldId id="282" r:id="rId6"/>
    <p:sldId id="262" r:id="rId7"/>
    <p:sldId id="281" r:id="rId8"/>
    <p:sldId id="279" r:id="rId9"/>
    <p:sldId id="280" r:id="rId10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12"/>
    </p:embeddedFont>
    <p:embeddedFont>
      <p:font typeface="Montserrat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3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61"/>
  </p:normalViewPr>
  <p:slideViewPr>
    <p:cSldViewPr snapToGrid="0">
      <p:cViewPr varScale="1">
        <p:scale>
          <a:sx n="112" d="100"/>
          <a:sy n="112" d="100"/>
        </p:scale>
        <p:origin x="200" y="432"/>
      </p:cViewPr>
      <p:guideLst>
        <p:guide orient="horz" pos="1644"/>
        <p:guide pos="2880"/>
        <p:guide orient="horz" pos="2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96643-F55E-40BE-BE98-F5DBA554F3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026543-0E22-4B42-97E7-4A5243B5B47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2030</a:t>
          </a:r>
        </a:p>
        <a:p>
          <a:r>
            <a:rPr lang="ru-RU" dirty="0">
              <a:solidFill>
                <a:schemeClr val="tx1"/>
              </a:solidFill>
            </a:rPr>
            <a:t>Экономика</a:t>
          </a:r>
        </a:p>
      </dgm:t>
    </dgm:pt>
    <dgm:pt modelId="{5753F504-D637-463B-8C89-8656828822CF}" type="parTrans" cxnId="{33A02030-C2A6-4455-86C4-5801285282B8}">
      <dgm:prSet/>
      <dgm:spPr/>
      <dgm:t>
        <a:bodyPr/>
        <a:lstStyle/>
        <a:p>
          <a:endParaRPr lang="ru-RU"/>
        </a:p>
      </dgm:t>
    </dgm:pt>
    <dgm:pt modelId="{8CE95517-2A8E-4425-B2D5-B056821B41B6}" type="sibTrans" cxnId="{33A02030-C2A6-4455-86C4-5801285282B8}">
      <dgm:prSet/>
      <dgm:spPr/>
      <dgm:t>
        <a:bodyPr/>
        <a:lstStyle/>
        <a:p>
          <a:endParaRPr lang="ru-RU"/>
        </a:p>
      </dgm:t>
    </dgm:pt>
    <dgm:pt modelId="{03B65FC5-BC14-472C-B0A0-5147C3B9B4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2050</a:t>
          </a:r>
        </a:p>
        <a:p>
          <a:r>
            <a:rPr lang="ru-RU" dirty="0">
              <a:solidFill>
                <a:schemeClr val="tx1"/>
              </a:solidFill>
            </a:rPr>
            <a:t>Ноономика</a:t>
          </a:r>
        </a:p>
      </dgm:t>
    </dgm:pt>
    <dgm:pt modelId="{AD8788CA-D0F4-4C97-92C5-1A7457C5818F}" type="parTrans" cxnId="{A0D29B17-1AAA-47E4-86EA-3334533AFEBE}">
      <dgm:prSet/>
      <dgm:spPr/>
      <dgm:t>
        <a:bodyPr/>
        <a:lstStyle/>
        <a:p>
          <a:endParaRPr lang="ru-RU"/>
        </a:p>
      </dgm:t>
    </dgm:pt>
    <dgm:pt modelId="{BB8D7768-3DB6-4725-A7E0-E09CB204733E}" type="sibTrans" cxnId="{A0D29B17-1AAA-47E4-86EA-3334533AFEBE}">
      <dgm:prSet/>
      <dgm:spPr/>
      <dgm:t>
        <a:bodyPr/>
        <a:lstStyle/>
        <a:p>
          <a:endParaRPr lang="ru-RU"/>
        </a:p>
      </dgm:t>
    </dgm:pt>
    <dgm:pt modelId="{5A5700B2-6037-45EB-91B1-21ABBEB6678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2100</a:t>
          </a:r>
        </a:p>
        <a:p>
          <a:r>
            <a:rPr lang="ru-RU" b="1" dirty="0">
              <a:solidFill>
                <a:schemeClr val="tx1"/>
              </a:solidFill>
            </a:rPr>
            <a:t>Эко</a:t>
          </a:r>
          <a:r>
            <a:rPr lang="ru-RU" dirty="0">
              <a:solidFill>
                <a:schemeClr val="tx1"/>
              </a:solidFill>
            </a:rPr>
            <a:t>ноономика</a:t>
          </a:r>
        </a:p>
      </dgm:t>
    </dgm:pt>
    <dgm:pt modelId="{4B2214DF-4B33-4421-8D5B-F5DEF15AA46E}" type="parTrans" cxnId="{4193A9FF-AEC2-4762-8799-1D630EC7C0DD}">
      <dgm:prSet/>
      <dgm:spPr/>
      <dgm:t>
        <a:bodyPr/>
        <a:lstStyle/>
        <a:p>
          <a:endParaRPr lang="ru-RU"/>
        </a:p>
      </dgm:t>
    </dgm:pt>
    <dgm:pt modelId="{E2C1C8D5-2E06-47BC-A4C1-C1ED60D847BA}" type="sibTrans" cxnId="{4193A9FF-AEC2-4762-8799-1D630EC7C0DD}">
      <dgm:prSet/>
      <dgm:spPr/>
      <dgm:t>
        <a:bodyPr/>
        <a:lstStyle/>
        <a:p>
          <a:endParaRPr lang="ru-RU"/>
        </a:p>
      </dgm:t>
    </dgm:pt>
    <dgm:pt modelId="{078A3370-D6FD-47C8-AF51-D5251D6F3D4D}" type="pres">
      <dgm:prSet presAssocID="{68996643-F55E-40BE-BE98-F5DBA554F34C}" presName="CompostProcess" presStyleCnt="0">
        <dgm:presLayoutVars>
          <dgm:dir/>
          <dgm:resizeHandles val="exact"/>
        </dgm:presLayoutVars>
      </dgm:prSet>
      <dgm:spPr/>
    </dgm:pt>
    <dgm:pt modelId="{4D404342-E65B-485D-8346-C2D77CBC4580}" type="pres">
      <dgm:prSet presAssocID="{68996643-F55E-40BE-BE98-F5DBA554F34C}" presName="arrow" presStyleLbl="bgShp" presStyleIdx="0" presStyleCnt="1"/>
      <dgm:spPr/>
    </dgm:pt>
    <dgm:pt modelId="{35675E88-C733-412A-A742-09327D8F7370}" type="pres">
      <dgm:prSet presAssocID="{68996643-F55E-40BE-BE98-F5DBA554F34C}" presName="linearProcess" presStyleCnt="0"/>
      <dgm:spPr/>
    </dgm:pt>
    <dgm:pt modelId="{65217B90-FC57-416B-8791-F4A7BEFE91CA}" type="pres">
      <dgm:prSet presAssocID="{D4026543-0E22-4B42-97E7-4A5243B5B47B}" presName="textNode" presStyleLbl="node1" presStyleIdx="0" presStyleCnt="3">
        <dgm:presLayoutVars>
          <dgm:bulletEnabled val="1"/>
        </dgm:presLayoutVars>
      </dgm:prSet>
      <dgm:spPr/>
    </dgm:pt>
    <dgm:pt modelId="{18988AC5-28E4-4607-ABF4-0B5EE108E462}" type="pres">
      <dgm:prSet presAssocID="{8CE95517-2A8E-4425-B2D5-B056821B41B6}" presName="sibTrans" presStyleCnt="0"/>
      <dgm:spPr/>
    </dgm:pt>
    <dgm:pt modelId="{E86E5339-EB9F-4C1B-905A-301223326D66}" type="pres">
      <dgm:prSet presAssocID="{03B65FC5-BC14-472C-B0A0-5147C3B9B426}" presName="textNode" presStyleLbl="node1" presStyleIdx="1" presStyleCnt="3">
        <dgm:presLayoutVars>
          <dgm:bulletEnabled val="1"/>
        </dgm:presLayoutVars>
      </dgm:prSet>
      <dgm:spPr/>
    </dgm:pt>
    <dgm:pt modelId="{CACFA643-7B2A-41EF-A88E-A8CCD9CF1D34}" type="pres">
      <dgm:prSet presAssocID="{BB8D7768-3DB6-4725-A7E0-E09CB204733E}" presName="sibTrans" presStyleCnt="0"/>
      <dgm:spPr/>
    </dgm:pt>
    <dgm:pt modelId="{D239D48A-FC73-488B-B54C-5A616CFDBB6F}" type="pres">
      <dgm:prSet presAssocID="{5A5700B2-6037-45EB-91B1-21ABBEB6678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0D29B17-1AAA-47E4-86EA-3334533AFEBE}" srcId="{68996643-F55E-40BE-BE98-F5DBA554F34C}" destId="{03B65FC5-BC14-472C-B0A0-5147C3B9B426}" srcOrd="1" destOrd="0" parTransId="{AD8788CA-D0F4-4C97-92C5-1A7457C5818F}" sibTransId="{BB8D7768-3DB6-4725-A7E0-E09CB204733E}"/>
    <dgm:cxn modelId="{33A02030-C2A6-4455-86C4-5801285282B8}" srcId="{68996643-F55E-40BE-BE98-F5DBA554F34C}" destId="{D4026543-0E22-4B42-97E7-4A5243B5B47B}" srcOrd="0" destOrd="0" parTransId="{5753F504-D637-463B-8C89-8656828822CF}" sibTransId="{8CE95517-2A8E-4425-B2D5-B056821B41B6}"/>
    <dgm:cxn modelId="{01CCA73A-3B17-4F74-A6E1-B80A70B0710C}" type="presOf" srcId="{D4026543-0E22-4B42-97E7-4A5243B5B47B}" destId="{65217B90-FC57-416B-8791-F4A7BEFE91CA}" srcOrd="0" destOrd="0" presId="urn:microsoft.com/office/officeart/2005/8/layout/hProcess9"/>
    <dgm:cxn modelId="{5515FA93-5795-4E63-A156-A2F8F1784B2E}" type="presOf" srcId="{5A5700B2-6037-45EB-91B1-21ABBEB66789}" destId="{D239D48A-FC73-488B-B54C-5A616CFDBB6F}" srcOrd="0" destOrd="0" presId="urn:microsoft.com/office/officeart/2005/8/layout/hProcess9"/>
    <dgm:cxn modelId="{62C270DC-7100-464C-8811-ED2EF5E5DE91}" type="presOf" srcId="{68996643-F55E-40BE-BE98-F5DBA554F34C}" destId="{078A3370-D6FD-47C8-AF51-D5251D6F3D4D}" srcOrd="0" destOrd="0" presId="urn:microsoft.com/office/officeart/2005/8/layout/hProcess9"/>
    <dgm:cxn modelId="{A8EA57EA-C72C-46E2-B88E-20539C021B4C}" type="presOf" srcId="{03B65FC5-BC14-472C-B0A0-5147C3B9B426}" destId="{E86E5339-EB9F-4C1B-905A-301223326D66}" srcOrd="0" destOrd="0" presId="urn:microsoft.com/office/officeart/2005/8/layout/hProcess9"/>
    <dgm:cxn modelId="{4193A9FF-AEC2-4762-8799-1D630EC7C0DD}" srcId="{68996643-F55E-40BE-BE98-F5DBA554F34C}" destId="{5A5700B2-6037-45EB-91B1-21ABBEB66789}" srcOrd="2" destOrd="0" parTransId="{4B2214DF-4B33-4421-8D5B-F5DEF15AA46E}" sibTransId="{E2C1C8D5-2E06-47BC-A4C1-C1ED60D847BA}"/>
    <dgm:cxn modelId="{6BF2E3BE-CD74-4577-ADF6-5AB2AB43115C}" type="presParOf" srcId="{078A3370-D6FD-47C8-AF51-D5251D6F3D4D}" destId="{4D404342-E65B-485D-8346-C2D77CBC4580}" srcOrd="0" destOrd="0" presId="urn:microsoft.com/office/officeart/2005/8/layout/hProcess9"/>
    <dgm:cxn modelId="{55EDE492-6F6F-4C83-A0E3-287ECAAADD1A}" type="presParOf" srcId="{078A3370-D6FD-47C8-AF51-D5251D6F3D4D}" destId="{35675E88-C733-412A-A742-09327D8F7370}" srcOrd="1" destOrd="0" presId="urn:microsoft.com/office/officeart/2005/8/layout/hProcess9"/>
    <dgm:cxn modelId="{71734C95-EF0C-4EDA-B76A-DAC1FFCDF75A}" type="presParOf" srcId="{35675E88-C733-412A-A742-09327D8F7370}" destId="{65217B90-FC57-416B-8791-F4A7BEFE91CA}" srcOrd="0" destOrd="0" presId="urn:microsoft.com/office/officeart/2005/8/layout/hProcess9"/>
    <dgm:cxn modelId="{D476FC90-9DD1-4CD2-9FC7-6AEE3A153B4E}" type="presParOf" srcId="{35675E88-C733-412A-A742-09327D8F7370}" destId="{18988AC5-28E4-4607-ABF4-0B5EE108E462}" srcOrd="1" destOrd="0" presId="urn:microsoft.com/office/officeart/2005/8/layout/hProcess9"/>
    <dgm:cxn modelId="{3CACB980-241C-407F-84ED-286A09F2D4CD}" type="presParOf" srcId="{35675E88-C733-412A-A742-09327D8F7370}" destId="{E86E5339-EB9F-4C1B-905A-301223326D66}" srcOrd="2" destOrd="0" presId="urn:microsoft.com/office/officeart/2005/8/layout/hProcess9"/>
    <dgm:cxn modelId="{1B49BD89-35BC-4118-A921-5F4B7347BF80}" type="presParOf" srcId="{35675E88-C733-412A-A742-09327D8F7370}" destId="{CACFA643-7B2A-41EF-A88E-A8CCD9CF1D34}" srcOrd="3" destOrd="0" presId="urn:microsoft.com/office/officeart/2005/8/layout/hProcess9"/>
    <dgm:cxn modelId="{DEB56DDD-0C91-40EE-A39D-153878E7A1FA}" type="presParOf" srcId="{35675E88-C733-412A-A742-09327D8F7370}" destId="{D239D48A-FC73-488B-B54C-5A616CFDBB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B6C77-1025-47BE-844C-DEEAB128F76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E184E-47E9-48F6-BA6C-118A9390CA0D}">
      <dgm:prSet phldrT="[Текст]"/>
      <dgm:spPr/>
      <dgm:t>
        <a:bodyPr/>
        <a:lstStyle/>
        <a:p>
          <a:r>
            <a:rPr lang="ru-RU" dirty="0"/>
            <a:t>Трансформация мировой финансовой системы</a:t>
          </a:r>
        </a:p>
      </dgm:t>
    </dgm:pt>
    <dgm:pt modelId="{EBAF256D-606C-43B5-AABE-9BABBFE74B41}" type="parTrans" cxnId="{5782AB6E-6BAB-4CB6-AF7E-0986931869C9}">
      <dgm:prSet/>
      <dgm:spPr/>
      <dgm:t>
        <a:bodyPr/>
        <a:lstStyle/>
        <a:p>
          <a:endParaRPr lang="ru-RU"/>
        </a:p>
      </dgm:t>
    </dgm:pt>
    <dgm:pt modelId="{4482B7A1-06D7-4406-B567-67479A5DAA48}" type="sibTrans" cxnId="{5782AB6E-6BAB-4CB6-AF7E-0986931869C9}">
      <dgm:prSet/>
      <dgm:spPr/>
      <dgm:t>
        <a:bodyPr/>
        <a:lstStyle/>
        <a:p>
          <a:endParaRPr lang="ru-RU"/>
        </a:p>
      </dgm:t>
    </dgm:pt>
    <dgm:pt modelId="{A4318104-A504-41EC-A994-5C3F156E2003}">
      <dgm:prSet phldrT="[Текст]"/>
      <dgm:spPr/>
      <dgm:t>
        <a:bodyPr/>
        <a:lstStyle/>
        <a:p>
          <a:r>
            <a:rPr lang="ru-RU" dirty="0"/>
            <a:t>Ядерная война</a:t>
          </a:r>
        </a:p>
      </dgm:t>
    </dgm:pt>
    <dgm:pt modelId="{3135AE41-5503-412A-A472-9399558C5CF3}" type="parTrans" cxnId="{84D397C0-5BE8-44CA-9234-3EA73993FAF8}">
      <dgm:prSet/>
      <dgm:spPr/>
      <dgm:t>
        <a:bodyPr/>
        <a:lstStyle/>
        <a:p>
          <a:endParaRPr lang="ru-RU"/>
        </a:p>
      </dgm:t>
    </dgm:pt>
    <dgm:pt modelId="{27A7B1BE-DDF0-4F3A-A7DE-CFA88F5C6E4E}" type="sibTrans" cxnId="{84D397C0-5BE8-44CA-9234-3EA73993FAF8}">
      <dgm:prSet/>
      <dgm:spPr/>
      <dgm:t>
        <a:bodyPr/>
        <a:lstStyle/>
        <a:p>
          <a:endParaRPr lang="ru-RU"/>
        </a:p>
      </dgm:t>
    </dgm:pt>
    <dgm:pt modelId="{12F9818D-D3B1-43E8-A174-A67936D78736}">
      <dgm:prSet phldrT="[Текст]"/>
      <dgm:spPr/>
      <dgm:t>
        <a:bodyPr/>
        <a:lstStyle/>
        <a:p>
          <a:r>
            <a:rPr lang="ru-RU" dirty="0"/>
            <a:t>Повышение</a:t>
          </a:r>
          <a:r>
            <a:rPr lang="ru-RU" baseline="0" dirty="0"/>
            <a:t> уровня Мирового океана</a:t>
          </a:r>
          <a:endParaRPr lang="ru-RU" dirty="0"/>
        </a:p>
      </dgm:t>
    </dgm:pt>
    <dgm:pt modelId="{C02F1760-72B7-453F-AD1F-91A703D76175}" type="parTrans" cxnId="{FFA85BF7-F361-41AE-9863-0069393A73E1}">
      <dgm:prSet/>
      <dgm:spPr/>
      <dgm:t>
        <a:bodyPr/>
        <a:lstStyle/>
        <a:p>
          <a:endParaRPr lang="ru-RU"/>
        </a:p>
      </dgm:t>
    </dgm:pt>
    <dgm:pt modelId="{D29CB596-8DD5-4DAE-B139-C49E05C71BBD}" type="sibTrans" cxnId="{FFA85BF7-F361-41AE-9863-0069393A73E1}">
      <dgm:prSet/>
      <dgm:spPr/>
      <dgm:t>
        <a:bodyPr/>
        <a:lstStyle/>
        <a:p>
          <a:endParaRPr lang="ru-RU"/>
        </a:p>
      </dgm:t>
    </dgm:pt>
    <dgm:pt modelId="{1F1892DB-8352-4AEE-9C16-921F498AA4F1}" type="pres">
      <dgm:prSet presAssocID="{D55B6C77-1025-47BE-844C-DEEAB128F765}" presName="rootnode" presStyleCnt="0">
        <dgm:presLayoutVars>
          <dgm:chMax/>
          <dgm:chPref/>
          <dgm:dir/>
          <dgm:animLvl val="lvl"/>
        </dgm:presLayoutVars>
      </dgm:prSet>
      <dgm:spPr/>
    </dgm:pt>
    <dgm:pt modelId="{1C345E6F-66D3-410A-9DA6-3BBFBF767BB3}" type="pres">
      <dgm:prSet presAssocID="{A30E184E-47E9-48F6-BA6C-118A9390CA0D}" presName="composite" presStyleCnt="0"/>
      <dgm:spPr/>
    </dgm:pt>
    <dgm:pt modelId="{2DC4274E-C78C-4D01-A2F1-A439B59F99FC}" type="pres">
      <dgm:prSet presAssocID="{A30E184E-47E9-48F6-BA6C-118A9390CA0D}" presName="bentUpArrow1" presStyleLbl="alignImgPlace1" presStyleIdx="0" presStyleCnt="2"/>
      <dgm:spPr/>
    </dgm:pt>
    <dgm:pt modelId="{8B562FE2-1C52-4C1B-BDAB-0E3B4B4A941F}" type="pres">
      <dgm:prSet presAssocID="{A30E184E-47E9-48F6-BA6C-118A9390CA0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A865E98-58DF-4E6C-BEF1-6DEE618D367C}" type="pres">
      <dgm:prSet presAssocID="{A30E184E-47E9-48F6-BA6C-118A9390CA0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779E567-D8CB-48D8-8E58-4545CEE54A0A}" type="pres">
      <dgm:prSet presAssocID="{4482B7A1-06D7-4406-B567-67479A5DAA48}" presName="sibTrans" presStyleCnt="0"/>
      <dgm:spPr/>
    </dgm:pt>
    <dgm:pt modelId="{36C6237D-52E2-4FBD-B92B-4C053328BB64}" type="pres">
      <dgm:prSet presAssocID="{A4318104-A504-41EC-A994-5C3F156E2003}" presName="composite" presStyleCnt="0"/>
      <dgm:spPr/>
    </dgm:pt>
    <dgm:pt modelId="{A1C6314B-AB61-49B9-9A30-43B19823F72D}" type="pres">
      <dgm:prSet presAssocID="{A4318104-A504-41EC-A994-5C3F156E2003}" presName="bentUpArrow1" presStyleLbl="alignImgPlace1" presStyleIdx="1" presStyleCnt="2"/>
      <dgm:spPr/>
    </dgm:pt>
    <dgm:pt modelId="{AF6E84FD-DAB9-4235-AF6A-25F6A11B5E89}" type="pres">
      <dgm:prSet presAssocID="{A4318104-A504-41EC-A994-5C3F156E200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B53DA9F-10F6-489B-94B7-D018F40EA682}" type="pres">
      <dgm:prSet presAssocID="{A4318104-A504-41EC-A994-5C3F156E200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6B5F209-A10C-4CF2-99E9-748025C10AFE}" type="pres">
      <dgm:prSet presAssocID="{27A7B1BE-DDF0-4F3A-A7DE-CFA88F5C6E4E}" presName="sibTrans" presStyleCnt="0"/>
      <dgm:spPr/>
    </dgm:pt>
    <dgm:pt modelId="{72706207-A830-409E-B272-BECC41E2CC28}" type="pres">
      <dgm:prSet presAssocID="{12F9818D-D3B1-43E8-A174-A67936D78736}" presName="composite" presStyleCnt="0"/>
      <dgm:spPr/>
    </dgm:pt>
    <dgm:pt modelId="{FC6F5B61-919C-4A2A-91DE-28B1BB20DC33}" type="pres">
      <dgm:prSet presAssocID="{12F9818D-D3B1-43E8-A174-A67936D7873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782AB6E-6BAB-4CB6-AF7E-0986931869C9}" srcId="{D55B6C77-1025-47BE-844C-DEEAB128F765}" destId="{A30E184E-47E9-48F6-BA6C-118A9390CA0D}" srcOrd="0" destOrd="0" parTransId="{EBAF256D-606C-43B5-AABE-9BABBFE74B41}" sibTransId="{4482B7A1-06D7-4406-B567-67479A5DAA48}"/>
    <dgm:cxn modelId="{AD15A5A9-BDBA-4DA6-8EB1-DDFF70E35F7D}" type="presOf" srcId="{A30E184E-47E9-48F6-BA6C-118A9390CA0D}" destId="{8B562FE2-1C52-4C1B-BDAB-0E3B4B4A941F}" srcOrd="0" destOrd="0" presId="urn:microsoft.com/office/officeart/2005/8/layout/StepDownProcess"/>
    <dgm:cxn modelId="{8FF317B2-733F-4218-9449-A5CDE9BD20CF}" type="presOf" srcId="{12F9818D-D3B1-43E8-A174-A67936D78736}" destId="{FC6F5B61-919C-4A2A-91DE-28B1BB20DC33}" srcOrd="0" destOrd="0" presId="urn:microsoft.com/office/officeart/2005/8/layout/StepDownProcess"/>
    <dgm:cxn modelId="{84D397C0-5BE8-44CA-9234-3EA73993FAF8}" srcId="{D55B6C77-1025-47BE-844C-DEEAB128F765}" destId="{A4318104-A504-41EC-A994-5C3F156E2003}" srcOrd="1" destOrd="0" parTransId="{3135AE41-5503-412A-A472-9399558C5CF3}" sibTransId="{27A7B1BE-DDF0-4F3A-A7DE-CFA88F5C6E4E}"/>
    <dgm:cxn modelId="{210D19DA-E8F8-4FDE-BF15-45F96AFFBBB7}" type="presOf" srcId="{D55B6C77-1025-47BE-844C-DEEAB128F765}" destId="{1F1892DB-8352-4AEE-9C16-921F498AA4F1}" srcOrd="0" destOrd="0" presId="urn:microsoft.com/office/officeart/2005/8/layout/StepDownProcess"/>
    <dgm:cxn modelId="{FFA85BF7-F361-41AE-9863-0069393A73E1}" srcId="{D55B6C77-1025-47BE-844C-DEEAB128F765}" destId="{12F9818D-D3B1-43E8-A174-A67936D78736}" srcOrd="2" destOrd="0" parTransId="{C02F1760-72B7-453F-AD1F-91A703D76175}" sibTransId="{D29CB596-8DD5-4DAE-B139-C49E05C71BBD}"/>
    <dgm:cxn modelId="{3671F7FB-ECA3-4A3F-81D3-8F9EE561285B}" type="presOf" srcId="{A4318104-A504-41EC-A994-5C3F156E2003}" destId="{AF6E84FD-DAB9-4235-AF6A-25F6A11B5E89}" srcOrd="0" destOrd="0" presId="urn:microsoft.com/office/officeart/2005/8/layout/StepDownProcess"/>
    <dgm:cxn modelId="{3A4EA4C4-D40F-42B5-A2C5-F7C6EF9A344D}" type="presParOf" srcId="{1F1892DB-8352-4AEE-9C16-921F498AA4F1}" destId="{1C345E6F-66D3-410A-9DA6-3BBFBF767BB3}" srcOrd="0" destOrd="0" presId="urn:microsoft.com/office/officeart/2005/8/layout/StepDownProcess"/>
    <dgm:cxn modelId="{AA1A53CF-C985-423E-99FA-8299092B5DB4}" type="presParOf" srcId="{1C345E6F-66D3-410A-9DA6-3BBFBF767BB3}" destId="{2DC4274E-C78C-4D01-A2F1-A439B59F99FC}" srcOrd="0" destOrd="0" presId="urn:microsoft.com/office/officeart/2005/8/layout/StepDownProcess"/>
    <dgm:cxn modelId="{321BD869-4FB7-4D11-98E5-E14BCF599B99}" type="presParOf" srcId="{1C345E6F-66D3-410A-9DA6-3BBFBF767BB3}" destId="{8B562FE2-1C52-4C1B-BDAB-0E3B4B4A941F}" srcOrd="1" destOrd="0" presId="urn:microsoft.com/office/officeart/2005/8/layout/StepDownProcess"/>
    <dgm:cxn modelId="{D6E4961D-C0AA-4388-88A9-4BD77F18C377}" type="presParOf" srcId="{1C345E6F-66D3-410A-9DA6-3BBFBF767BB3}" destId="{4A865E98-58DF-4E6C-BEF1-6DEE618D367C}" srcOrd="2" destOrd="0" presId="urn:microsoft.com/office/officeart/2005/8/layout/StepDownProcess"/>
    <dgm:cxn modelId="{4BC85A3A-2ECE-465B-8D71-686D817CCADD}" type="presParOf" srcId="{1F1892DB-8352-4AEE-9C16-921F498AA4F1}" destId="{9779E567-D8CB-48D8-8E58-4545CEE54A0A}" srcOrd="1" destOrd="0" presId="urn:microsoft.com/office/officeart/2005/8/layout/StepDownProcess"/>
    <dgm:cxn modelId="{5FB135D5-0090-4A03-8359-D90D0F265B24}" type="presParOf" srcId="{1F1892DB-8352-4AEE-9C16-921F498AA4F1}" destId="{36C6237D-52E2-4FBD-B92B-4C053328BB64}" srcOrd="2" destOrd="0" presId="urn:microsoft.com/office/officeart/2005/8/layout/StepDownProcess"/>
    <dgm:cxn modelId="{E9102F0C-B9D1-49BE-976D-AACD239B0A95}" type="presParOf" srcId="{36C6237D-52E2-4FBD-B92B-4C053328BB64}" destId="{A1C6314B-AB61-49B9-9A30-43B19823F72D}" srcOrd="0" destOrd="0" presId="urn:microsoft.com/office/officeart/2005/8/layout/StepDownProcess"/>
    <dgm:cxn modelId="{EA2A82FC-4893-4308-805A-6B298E3A30AB}" type="presParOf" srcId="{36C6237D-52E2-4FBD-B92B-4C053328BB64}" destId="{AF6E84FD-DAB9-4235-AF6A-25F6A11B5E89}" srcOrd="1" destOrd="0" presId="urn:microsoft.com/office/officeart/2005/8/layout/StepDownProcess"/>
    <dgm:cxn modelId="{29052E14-619B-483C-9E42-C7201287B31D}" type="presParOf" srcId="{36C6237D-52E2-4FBD-B92B-4C053328BB64}" destId="{BB53DA9F-10F6-489B-94B7-D018F40EA682}" srcOrd="2" destOrd="0" presId="urn:microsoft.com/office/officeart/2005/8/layout/StepDownProcess"/>
    <dgm:cxn modelId="{CD85A562-F179-414C-A900-AD4865627502}" type="presParOf" srcId="{1F1892DB-8352-4AEE-9C16-921F498AA4F1}" destId="{86B5F209-A10C-4CF2-99E9-748025C10AFE}" srcOrd="3" destOrd="0" presId="urn:microsoft.com/office/officeart/2005/8/layout/StepDownProcess"/>
    <dgm:cxn modelId="{E98199B5-5148-4183-9D42-9C5AF48E7713}" type="presParOf" srcId="{1F1892DB-8352-4AEE-9C16-921F498AA4F1}" destId="{72706207-A830-409E-B272-BECC41E2CC28}" srcOrd="4" destOrd="0" presId="urn:microsoft.com/office/officeart/2005/8/layout/StepDownProcess"/>
    <dgm:cxn modelId="{555CCA87-F466-46B5-BC07-7B6C1A264133}" type="presParOf" srcId="{72706207-A830-409E-B272-BECC41E2CC28}" destId="{FC6F5B61-919C-4A2A-91DE-28B1BB20DC3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04342-E65B-485D-8346-C2D77CBC4580}">
      <dsp:nvSpPr>
        <dsp:cNvPr id="0" name=""/>
        <dsp:cNvSpPr/>
      </dsp:nvSpPr>
      <dsp:spPr>
        <a:xfrm>
          <a:off x="606055" y="0"/>
          <a:ext cx="6868631" cy="37455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17B90-FC57-416B-8791-F4A7BEFE91CA}">
      <dsp:nvSpPr>
        <dsp:cNvPr id="0" name=""/>
        <dsp:cNvSpPr/>
      </dsp:nvSpPr>
      <dsp:spPr>
        <a:xfrm>
          <a:off x="5154" y="1123677"/>
          <a:ext cx="2549941" cy="1498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2030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Экономика</a:t>
          </a:r>
        </a:p>
      </dsp:txBody>
      <dsp:txXfrm>
        <a:off x="78292" y="1196815"/>
        <a:ext cx="2403665" cy="1351960"/>
      </dsp:txXfrm>
    </dsp:sp>
    <dsp:sp modelId="{E86E5339-EB9F-4C1B-905A-301223326D66}">
      <dsp:nvSpPr>
        <dsp:cNvPr id="0" name=""/>
        <dsp:cNvSpPr/>
      </dsp:nvSpPr>
      <dsp:spPr>
        <a:xfrm>
          <a:off x="2765400" y="1123677"/>
          <a:ext cx="2549941" cy="1498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2050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Ноономика</a:t>
          </a:r>
        </a:p>
      </dsp:txBody>
      <dsp:txXfrm>
        <a:off x="2838538" y="1196815"/>
        <a:ext cx="2403665" cy="1351960"/>
      </dsp:txXfrm>
    </dsp:sp>
    <dsp:sp modelId="{D239D48A-FC73-488B-B54C-5A616CFDBB6F}">
      <dsp:nvSpPr>
        <dsp:cNvPr id="0" name=""/>
        <dsp:cNvSpPr/>
      </dsp:nvSpPr>
      <dsp:spPr>
        <a:xfrm>
          <a:off x="5525646" y="1123677"/>
          <a:ext cx="2549941" cy="1498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2100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Эко</a:t>
          </a:r>
          <a:r>
            <a:rPr lang="ru-RU" sz="2500" kern="1200" dirty="0">
              <a:solidFill>
                <a:schemeClr val="tx1"/>
              </a:solidFill>
            </a:rPr>
            <a:t>ноономика</a:t>
          </a:r>
        </a:p>
      </dsp:txBody>
      <dsp:txXfrm>
        <a:off x="5598784" y="1196815"/>
        <a:ext cx="2403665" cy="1351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4274E-C78C-4D01-A2F1-A439B59F99FC}">
      <dsp:nvSpPr>
        <dsp:cNvPr id="0" name=""/>
        <dsp:cNvSpPr/>
      </dsp:nvSpPr>
      <dsp:spPr>
        <a:xfrm rot="5400000">
          <a:off x="805889" y="1151803"/>
          <a:ext cx="1018670" cy="11597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62FE2-1C52-4C1B-BDAB-0E3B4B4A941F}">
      <dsp:nvSpPr>
        <dsp:cNvPr id="0" name=""/>
        <dsp:cNvSpPr/>
      </dsp:nvSpPr>
      <dsp:spPr>
        <a:xfrm>
          <a:off x="536003" y="22586"/>
          <a:ext cx="1714842" cy="120033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Трансформация мировой финансовой системы</a:t>
          </a:r>
        </a:p>
      </dsp:txBody>
      <dsp:txXfrm>
        <a:off x="594609" y="81192"/>
        <a:ext cx="1597630" cy="1083121"/>
      </dsp:txXfrm>
    </dsp:sp>
    <dsp:sp modelId="{4A865E98-58DF-4E6C-BEF1-6DEE618D367C}">
      <dsp:nvSpPr>
        <dsp:cNvPr id="0" name=""/>
        <dsp:cNvSpPr/>
      </dsp:nvSpPr>
      <dsp:spPr>
        <a:xfrm>
          <a:off x="2250845" y="137065"/>
          <a:ext cx="1247212" cy="970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6314B-AB61-49B9-9A30-43B19823F72D}">
      <dsp:nvSpPr>
        <dsp:cNvPr id="0" name=""/>
        <dsp:cNvSpPr/>
      </dsp:nvSpPr>
      <dsp:spPr>
        <a:xfrm rot="5400000">
          <a:off x="2227675" y="2500174"/>
          <a:ext cx="1018670" cy="11597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E84FD-DAB9-4235-AF6A-25F6A11B5E89}">
      <dsp:nvSpPr>
        <dsp:cNvPr id="0" name=""/>
        <dsp:cNvSpPr/>
      </dsp:nvSpPr>
      <dsp:spPr>
        <a:xfrm>
          <a:off x="1957789" y="1370957"/>
          <a:ext cx="1714842" cy="120033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Ядерная война</a:t>
          </a:r>
        </a:p>
      </dsp:txBody>
      <dsp:txXfrm>
        <a:off x="2016395" y="1429563"/>
        <a:ext cx="1597630" cy="1083121"/>
      </dsp:txXfrm>
    </dsp:sp>
    <dsp:sp modelId="{BB53DA9F-10F6-489B-94B7-D018F40EA682}">
      <dsp:nvSpPr>
        <dsp:cNvPr id="0" name=""/>
        <dsp:cNvSpPr/>
      </dsp:nvSpPr>
      <dsp:spPr>
        <a:xfrm>
          <a:off x="3672632" y="1485436"/>
          <a:ext cx="1247212" cy="970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F5B61-919C-4A2A-91DE-28B1BB20DC33}">
      <dsp:nvSpPr>
        <dsp:cNvPr id="0" name=""/>
        <dsp:cNvSpPr/>
      </dsp:nvSpPr>
      <dsp:spPr>
        <a:xfrm>
          <a:off x="3379576" y="2719328"/>
          <a:ext cx="1714842" cy="120033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Повышение</a:t>
          </a:r>
          <a:r>
            <a:rPr lang="ru-RU" sz="1500" kern="1200" baseline="0" dirty="0"/>
            <a:t> уровня Мирового океана</a:t>
          </a:r>
          <a:endParaRPr lang="ru-RU" sz="1500" kern="1200" dirty="0"/>
        </a:p>
      </dsp:txBody>
      <dsp:txXfrm>
        <a:off x="3438182" y="2777934"/>
        <a:ext cx="1597630" cy="1083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29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5322cab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5322cabe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5322cab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5322cabe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4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734877-F6EC-4C2E-AF19-6D08A448D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06"/>
          <a:stretch/>
        </p:blipFill>
        <p:spPr>
          <a:xfrm>
            <a:off x="0" y="0"/>
            <a:ext cx="9144000" cy="5312813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37388" y="4153883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НЕ винтики</a:t>
            </a:r>
            <a:endParaRPr sz="48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25" y="23877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Наша команда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24" y="672683"/>
            <a:ext cx="3714951" cy="4332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0182" y="4344230"/>
            <a:ext cx="2060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Black" panose="020B0A04020102020204" pitchFamily="34" charset="0"/>
              </a:rPr>
              <a:t>Желтикова И.В.</a:t>
            </a:r>
          </a:p>
          <a:p>
            <a:r>
              <a:rPr lang="ru-RU" sz="1100" b="1" dirty="0">
                <a:latin typeface="Arial Black" panose="020B0A04020102020204" pitchFamily="34" charset="0"/>
              </a:rPr>
              <a:t> просто философ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9934" y="1015897"/>
            <a:ext cx="1709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Black" panose="020B0A04020102020204" pitchFamily="34" charset="0"/>
              </a:rPr>
              <a:t>Андрианова Е. В. – </a:t>
            </a:r>
          </a:p>
          <a:p>
            <a:r>
              <a:rPr lang="ru-RU" sz="1100" b="1" dirty="0">
                <a:latin typeface="Arial Black" panose="020B0A04020102020204" pitchFamily="34" charset="0"/>
              </a:rPr>
              <a:t>футурист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970" y="3153458"/>
            <a:ext cx="2121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Black" panose="020B0A04020102020204" pitchFamily="34" charset="0"/>
              </a:rPr>
              <a:t>Чёрная В. В. - креатор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939" y="1253927"/>
            <a:ext cx="2243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Black" panose="020B0A04020102020204" pitchFamily="34" charset="0"/>
              </a:rPr>
              <a:t>Пименова А. О. </a:t>
            </a:r>
          </a:p>
          <a:p>
            <a:r>
              <a:rPr lang="ru-RU" sz="1100" b="1" dirty="0">
                <a:latin typeface="Arial Black" panose="020B0A04020102020204" pitchFamily="34" charset="0"/>
              </a:rPr>
              <a:t>- ведущий критик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939" y="2194564"/>
            <a:ext cx="2243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Black" panose="020B0A04020102020204" pitchFamily="34" charset="0"/>
              </a:rPr>
              <a:t>Борисенко Н.А. - экономист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318" y="3864342"/>
            <a:ext cx="1919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>
                <a:latin typeface="Arial Black" panose="020B0A04020102020204" pitchFamily="34" charset="0"/>
              </a:rPr>
              <a:t>Сидельников</a:t>
            </a:r>
            <a:r>
              <a:rPr lang="ru-RU" sz="1100" b="1" dirty="0">
                <a:latin typeface="Arial Black" panose="020B0A04020102020204" pitchFamily="34" charset="0"/>
              </a:rPr>
              <a:t> Ю. В. - вдохновитель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AE23CD-66EE-4859-BA29-5E5087457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5" t="29705" r="36680" b="31919"/>
          <a:stretch/>
        </p:blipFill>
        <p:spPr>
          <a:xfrm>
            <a:off x="6919934" y="-13176"/>
            <a:ext cx="2252325" cy="10515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A9A159-7DB6-4605-F03C-3773E12A98BA}"/>
              </a:ext>
            </a:extLst>
          </p:cNvPr>
          <p:cNvSpPr txBox="1"/>
          <p:nvPr/>
        </p:nvSpPr>
        <p:spPr>
          <a:xfrm>
            <a:off x="7025586" y="3679066"/>
            <a:ext cx="2060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>
                <a:latin typeface="Arial Black" panose="020B0A04020102020204" pitchFamily="34" charset="0"/>
              </a:rPr>
              <a:t>Городный</a:t>
            </a:r>
            <a:r>
              <a:rPr lang="ru-RU" sz="1100" b="1" dirty="0">
                <a:latin typeface="Arial Black" panose="020B0A04020102020204" pitchFamily="34" charset="0"/>
              </a:rPr>
              <a:t> Н. А. –</a:t>
            </a:r>
          </a:p>
          <a:p>
            <a:r>
              <a:rPr lang="ru-RU" sz="1100" b="1" dirty="0">
                <a:latin typeface="Arial Black" panose="020B0A04020102020204" pitchFamily="34" charset="0"/>
              </a:rPr>
              <a:t> почти экономист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1F639A-AAFC-57BD-4FAE-A5AEA3706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81" y="1467429"/>
            <a:ext cx="1457905" cy="20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D89B9-D504-E869-6B30-32C1F039956E}"/>
              </a:ext>
            </a:extLst>
          </p:cNvPr>
          <p:cNvSpPr txBox="1"/>
          <p:nvPr/>
        </p:nvSpPr>
        <p:spPr>
          <a:xfrm>
            <a:off x="111100" y="17883"/>
            <a:ext cx="39477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Мир будущего, в чем вопрос?</a:t>
            </a:r>
          </a:p>
          <a:p>
            <a:r>
              <a:rPr lang="ru-RU" sz="1600" dirty="0"/>
              <a:t>Да просто жить и не сдаваться.</a:t>
            </a:r>
          </a:p>
          <a:p>
            <a:r>
              <a:rPr lang="ru-RU" sz="1600" dirty="0"/>
              <a:t>Любить, желать, мечтать, творить</a:t>
            </a:r>
          </a:p>
          <a:p>
            <a:r>
              <a:rPr lang="ru-RU" sz="1600" dirty="0"/>
              <a:t>И никогда не расслабляться.</a:t>
            </a:r>
          </a:p>
          <a:p>
            <a:endParaRPr lang="ru-RU" sz="1600" dirty="0"/>
          </a:p>
          <a:p>
            <a:r>
              <a:rPr lang="ru-RU" sz="1600" dirty="0"/>
              <a:t>Тебя обидели? Ответить?</a:t>
            </a:r>
          </a:p>
          <a:p>
            <a:r>
              <a:rPr lang="ru-RU" sz="1600" dirty="0"/>
              <a:t>Нет, просто, чисто полюбить.</a:t>
            </a:r>
          </a:p>
          <a:p>
            <a:r>
              <a:rPr lang="ru-RU" sz="1600" dirty="0"/>
              <a:t>Ты не услышан? Не проблема.</a:t>
            </a:r>
          </a:p>
          <a:p>
            <a:r>
              <a:rPr lang="ru-RU" sz="1600" dirty="0"/>
              <a:t>Не в те ворота говоришь.</a:t>
            </a:r>
          </a:p>
          <a:p>
            <a:endParaRPr lang="ru-RU" sz="1600" dirty="0"/>
          </a:p>
          <a:p>
            <a:r>
              <a:rPr lang="ru-RU" sz="1600" dirty="0"/>
              <a:t>Проходят дни, мы все не вечны...</a:t>
            </a:r>
          </a:p>
          <a:p>
            <a:r>
              <a:rPr lang="ru-RU" sz="1600" dirty="0"/>
              <a:t>А может, в мыслях вечны мы?</a:t>
            </a:r>
          </a:p>
          <a:p>
            <a:r>
              <a:rPr lang="ru-RU" sz="1600" dirty="0"/>
              <a:t>Оставим в памяти, как отблеск,</a:t>
            </a:r>
          </a:p>
          <a:p>
            <a:r>
              <a:rPr lang="ru-RU" sz="1600" dirty="0"/>
              <a:t>Все наши планы и мечты.</a:t>
            </a:r>
          </a:p>
          <a:p>
            <a:endParaRPr lang="ru-RU" sz="1600" dirty="0"/>
          </a:p>
          <a:p>
            <a:r>
              <a:rPr lang="ru-RU" sz="1600" dirty="0"/>
              <a:t>И важно, в уши адресата</a:t>
            </a:r>
          </a:p>
          <a:p>
            <a:r>
              <a:rPr lang="ru-RU" sz="1600" dirty="0"/>
              <a:t>Идею нашу донести?</a:t>
            </a:r>
          </a:p>
          <a:p>
            <a:r>
              <a:rPr lang="ru-RU" sz="1600" dirty="0"/>
              <a:t>Нет, дело здесь, сейчас - не завтра,</a:t>
            </a:r>
          </a:p>
          <a:p>
            <a:r>
              <a:rPr lang="ru-RU" sz="1600" dirty="0"/>
              <a:t>Откроет новые пути!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B8B80-85FD-E655-2D87-ACF19890005A}"/>
              </a:ext>
            </a:extLst>
          </p:cNvPr>
          <p:cNvSpPr txBox="1"/>
          <p:nvPr/>
        </p:nvSpPr>
        <p:spPr>
          <a:xfrm>
            <a:off x="1102781" y="4788420"/>
            <a:ext cx="3469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/>
              <a:t>Наталья Борисенко, 16 июня 2022, Санкт-Петербург</a:t>
            </a:r>
          </a:p>
        </p:txBody>
      </p:sp>
      <p:pic>
        <p:nvPicPr>
          <p:cNvPr id="6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84E1EDC-5081-99EE-1A54-62690357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19" y="17883"/>
            <a:ext cx="4065064" cy="51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FD89C-3BDA-4FD6-A981-48ACE1C7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Эволюционная система «Не винтиков»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329DC70-874E-4DF1-A88A-4C8059D1C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652165"/>
              </p:ext>
            </p:extLst>
          </p:nvPr>
        </p:nvGraphicFramePr>
        <p:xfrm>
          <a:off x="432391" y="1152475"/>
          <a:ext cx="8080743" cy="374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29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D3B16C2-CE20-5FE1-8FC5-981E197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Горизонт 2100</a:t>
            </a:r>
          </a:p>
        </p:txBody>
      </p:sp>
    </p:spTree>
    <p:extLst>
      <p:ext uri="{BB962C8B-B14F-4D97-AF65-F5344CB8AC3E}">
        <p14:creationId xmlns:p14="http://schemas.microsoft.com/office/powerpoint/2010/main" val="260664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E2DCC37-DCC9-95B4-59BA-697729C93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06889"/>
              </p:ext>
            </p:extLst>
          </p:nvPr>
        </p:nvGraphicFramePr>
        <p:xfrm>
          <a:off x="56243" y="333698"/>
          <a:ext cx="8970798" cy="47239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0626">
                  <a:extLst>
                    <a:ext uri="{9D8B030D-6E8A-4147-A177-3AD203B41FA5}">
                      <a16:colId xmlns:a16="http://schemas.microsoft.com/office/drawing/2014/main" val="856701934"/>
                    </a:ext>
                  </a:extLst>
                </a:gridCol>
                <a:gridCol w="3196107">
                  <a:extLst>
                    <a:ext uri="{9D8B030D-6E8A-4147-A177-3AD203B41FA5}">
                      <a16:colId xmlns:a16="http://schemas.microsoft.com/office/drawing/2014/main" val="2938349355"/>
                    </a:ext>
                  </a:extLst>
                </a:gridCol>
                <a:gridCol w="2620308">
                  <a:extLst>
                    <a:ext uri="{9D8B030D-6E8A-4147-A177-3AD203B41FA5}">
                      <a16:colId xmlns:a16="http://schemas.microsoft.com/office/drawing/2014/main" val="455919929"/>
                    </a:ext>
                  </a:extLst>
                </a:gridCol>
                <a:gridCol w="2703757">
                  <a:extLst>
                    <a:ext uri="{9D8B030D-6E8A-4147-A177-3AD203B41FA5}">
                      <a16:colId xmlns:a16="http://schemas.microsoft.com/office/drawing/2014/main" val="2218185147"/>
                    </a:ext>
                  </a:extLst>
                </a:gridCol>
              </a:tblGrid>
              <a:tr h="506679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Черты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Сила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Риски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50976"/>
                  </a:ext>
                </a:extLst>
              </a:tr>
              <a:tr h="694563"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/>
                        <a:t>Отрасль </a:t>
                      </a:r>
                      <a:r>
                        <a:rPr lang="ru-RU" sz="1600" b="0" dirty="0" err="1"/>
                        <a:t>наносинтетических</a:t>
                      </a:r>
                      <a:r>
                        <a:rPr lang="ru-RU" sz="1600" b="0" dirty="0"/>
                        <a:t> материалов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Новые горизонты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Потеря контроля над миграцией наночастиц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500618"/>
                  </a:ext>
                </a:extLst>
              </a:tr>
              <a:tr h="1057884"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/>
                        <a:t>Экономика замкнутых </a:t>
                      </a:r>
                      <a:r>
                        <a:rPr lang="ru-RU" sz="1600" b="1" dirty="0" err="1"/>
                        <a:t>экосфер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Развитие технологий позволяющих </a:t>
                      </a:r>
                      <a:r>
                        <a:rPr lang="ru-RU" sz="1600" dirty="0" err="1"/>
                        <a:t>автономизировать</a:t>
                      </a:r>
                      <a:r>
                        <a:rPr lang="ru-RU" sz="1600" dirty="0"/>
                        <a:t> жизнь малых групп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Эффект домино и неконтролируемых процессов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065605"/>
                  </a:ext>
                </a:extLst>
              </a:tr>
              <a:tr h="694563"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Экономика числовых и смысловых кодов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Многофакторность и субъективизм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/>
                        <a:t>Риск многофакторности и субъективизма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561428"/>
                  </a:ext>
                </a:extLst>
              </a:tr>
              <a:tr h="694563"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600" b="0" dirty="0"/>
                        <a:t>Персонализация ресурсов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Осознанное потребление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Безответственное использование ресурсов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43487"/>
                  </a:ext>
                </a:extLst>
              </a:tr>
              <a:tr h="1057884">
                <a:tc>
                  <a:txBody>
                    <a:bodyPr/>
                    <a:lstStyle/>
                    <a:p>
                      <a:r>
                        <a:rPr lang="ru-RU" sz="1000" dirty="0"/>
                        <a:t>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600" b="0" dirty="0"/>
                        <a:t>Ресурсы свободного осознанного распределения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 всех есть равное базовое количество ресурсов, равные возможности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Исчерпание в рамках одной </a:t>
                      </a:r>
                      <a:r>
                        <a:rPr lang="ru-RU" sz="1600" dirty="0" err="1"/>
                        <a:t>экосферы</a:t>
                      </a:r>
                      <a:r>
                        <a:rPr lang="ru-RU" sz="1600" dirty="0"/>
                        <a:t>, уязвимость </a:t>
                      </a:r>
                      <a:r>
                        <a:rPr lang="ru-RU" sz="1600" dirty="0" err="1"/>
                        <a:t>экосферы</a:t>
                      </a:r>
                      <a:r>
                        <a:rPr lang="ru-RU" sz="1600" dirty="0"/>
                        <a:t> и ее сообщества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614578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F08A013-CD35-4198-B400-1103D489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3" y="-126022"/>
            <a:ext cx="8521700" cy="252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Горизонт 2100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E2DCC37-DCC9-95B4-59BA-697729C93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34341"/>
              </p:ext>
            </p:extLst>
          </p:nvPr>
        </p:nvGraphicFramePr>
        <p:xfrm>
          <a:off x="56244" y="333697"/>
          <a:ext cx="8992065" cy="46788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1694">
                  <a:extLst>
                    <a:ext uri="{9D8B030D-6E8A-4147-A177-3AD203B41FA5}">
                      <a16:colId xmlns:a16="http://schemas.microsoft.com/office/drawing/2014/main" val="856701934"/>
                    </a:ext>
                  </a:extLst>
                </a:gridCol>
                <a:gridCol w="3203684">
                  <a:extLst>
                    <a:ext uri="{9D8B030D-6E8A-4147-A177-3AD203B41FA5}">
                      <a16:colId xmlns:a16="http://schemas.microsoft.com/office/drawing/2014/main" val="2938349355"/>
                    </a:ext>
                  </a:extLst>
                </a:gridCol>
                <a:gridCol w="2626520">
                  <a:extLst>
                    <a:ext uri="{9D8B030D-6E8A-4147-A177-3AD203B41FA5}">
                      <a16:colId xmlns:a16="http://schemas.microsoft.com/office/drawing/2014/main" val="455919929"/>
                    </a:ext>
                  </a:extLst>
                </a:gridCol>
                <a:gridCol w="2710167">
                  <a:extLst>
                    <a:ext uri="{9D8B030D-6E8A-4147-A177-3AD203B41FA5}">
                      <a16:colId xmlns:a16="http://schemas.microsoft.com/office/drawing/2014/main" val="2218185147"/>
                    </a:ext>
                  </a:extLst>
                </a:gridCol>
              </a:tblGrid>
              <a:tr h="461125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Черты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Сила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Риски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50976"/>
                  </a:ext>
                </a:extLst>
              </a:tr>
              <a:tr h="632117"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Здоровье человека – ресурс ноономики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Здоровое сообщество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Потеря свободы личности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721603"/>
                  </a:ext>
                </a:extLst>
              </a:tr>
              <a:tr h="1134272">
                <a:tc>
                  <a:txBody>
                    <a:bodyPr/>
                    <a:lstStyle/>
                    <a:p>
                      <a:r>
                        <a:rPr lang="ru-RU" sz="1600" dirty="0"/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Комплементарный принцип взаимодействия региональных ноономик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Осознанный обмен </a:t>
                      </a:r>
                      <a:r>
                        <a:rPr lang="ru-RU" sz="1600" dirty="0"/>
                        <a:t>избыточным ресурсом, 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нравственный принцип</a:t>
                      </a:r>
                      <a:r>
                        <a:rPr lang="ru-RU" sz="1600" dirty="0"/>
                        <a:t> в экономике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Инфодоминирование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171021"/>
                  </a:ext>
                </a:extLst>
              </a:tr>
              <a:tr h="944237">
                <a:tc>
                  <a:txBody>
                    <a:bodyPr/>
                    <a:lstStyle/>
                    <a:p>
                      <a:r>
                        <a:rPr lang="ru-RU" sz="1600" dirty="0"/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/>
                        <a:t>Повышение эффективности мыслительной деятельности человека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Мозг и здравый смысл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/>
                        <a:t>Потеря идентичности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19828"/>
                  </a:ext>
                </a:extLst>
              </a:tr>
              <a:tr h="632117">
                <a:tc>
                  <a:txBody>
                    <a:bodyPr/>
                    <a:lstStyle/>
                    <a:p>
                      <a:r>
                        <a:rPr lang="ru-RU" sz="1600" dirty="0"/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Социальная стратификация по интеллектуальному уровню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Интеллектуальный потенциал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Расслоение общества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454047"/>
                  </a:ext>
                </a:extLst>
              </a:tr>
              <a:tr h="875010">
                <a:tc>
                  <a:txBody>
                    <a:bodyPr/>
                    <a:lstStyle/>
                    <a:p>
                      <a:r>
                        <a:rPr lang="ru-RU" sz="1600" dirty="0"/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err="1"/>
                        <a:t>Ноосапиенс</a:t>
                      </a:r>
                      <a:r>
                        <a:rPr lang="ru-RU" sz="1600" dirty="0"/>
                        <a:t> продуцент, а не консумент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Безграничный ресурс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Отсутствие регуляторов, риски недо и пере производства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7696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F08A013-CD35-4198-B400-1103D489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3" y="-126022"/>
            <a:ext cx="8521700" cy="252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Горизонт 2100</a:t>
            </a:r>
          </a:p>
        </p:txBody>
      </p:sp>
    </p:spTree>
    <p:extLst>
      <p:ext uri="{BB962C8B-B14F-4D97-AF65-F5344CB8AC3E}">
        <p14:creationId xmlns:p14="http://schemas.microsoft.com/office/powerpoint/2010/main" val="235717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53354-A0CE-4E00-98ED-8E72FD1F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4783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Глобальные риски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9727FED-691D-4278-833F-753F9F7C3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526374"/>
              </p:ext>
            </p:extLst>
          </p:nvPr>
        </p:nvGraphicFramePr>
        <p:xfrm>
          <a:off x="1984036" y="677483"/>
          <a:ext cx="5630422" cy="394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28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CC24D-6362-46FB-B206-6DFCB434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E4130-9DAF-46F4-B5EF-31369D0E0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dTysPC40CI/maxresdefault.jpg">
            <a:extLst>
              <a:ext uri="{FF2B5EF4-FFF2-40B4-BE49-F238E27FC236}">
                <a16:creationId xmlns:a16="http://schemas.microsoft.com/office/drawing/2014/main" id="{A736A85E-35D7-4B44-B92D-565BB458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86165D-6F8C-779B-77D5-0E4869D24C3B}"/>
              </a:ext>
            </a:extLst>
          </p:cNvPr>
          <p:cNvSpPr/>
          <p:nvPr/>
        </p:nvSpPr>
        <p:spPr>
          <a:xfrm>
            <a:off x="-75329" y="-36391"/>
            <a:ext cx="38827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ЭКОНООСФЕРА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639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346</Words>
  <Application>Microsoft Macintosh PowerPoint</Application>
  <PresentationFormat>Экран (16:9)</PresentationFormat>
  <Paragraphs>94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Montserrat</vt:lpstr>
      <vt:lpstr>Times New Roman</vt:lpstr>
      <vt:lpstr>Arial Black</vt:lpstr>
      <vt:lpstr>Arial</vt:lpstr>
      <vt:lpstr>Simple Light</vt:lpstr>
      <vt:lpstr>НЕ винтики</vt:lpstr>
      <vt:lpstr>Наша команда</vt:lpstr>
      <vt:lpstr>Презентация PowerPoint</vt:lpstr>
      <vt:lpstr>Эволюционная система «Не винтиков»</vt:lpstr>
      <vt:lpstr>Горизонт 2100</vt:lpstr>
      <vt:lpstr>Горизонт 2100</vt:lpstr>
      <vt:lpstr>Горизонт 2100</vt:lpstr>
      <vt:lpstr>Глобальные риски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винтики</dc:title>
  <cp:lastModifiedBy>Андрианова Елена Владимировна</cp:lastModifiedBy>
  <cp:revision>30</cp:revision>
  <dcterms:modified xsi:type="dcterms:W3CDTF">2022-06-17T13:00:02Z</dcterms:modified>
</cp:coreProperties>
</file>