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33" r:id="rId4"/>
    <p:sldId id="334" r:id="rId5"/>
    <p:sldId id="335" r:id="rId6"/>
    <p:sldId id="336" r:id="rId7"/>
    <p:sldId id="330" r:id="rId8"/>
    <p:sldId id="332" r:id="rId9"/>
    <p:sldId id="337" r:id="rId10"/>
    <p:sldId id="338" r:id="rId11"/>
    <p:sldId id="261" r:id="rId12"/>
    <p:sldId id="262" r:id="rId13"/>
    <p:sldId id="263" r:id="rId14"/>
    <p:sldId id="301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Ганашек" initials="АГ" lastIdx="2" clrIdx="0">
    <p:extLst>
      <p:ext uri="{19B8F6BF-5375-455C-9EA6-DF929625EA0E}">
        <p15:presenceInfo xmlns:p15="http://schemas.microsoft.com/office/powerpoint/2012/main" userId="bf88a82e0f825b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755"/>
    <a:srgbClr val="0480A5"/>
    <a:srgbClr val="0587AF"/>
    <a:srgbClr val="78A2D1"/>
    <a:srgbClr val="BDDCFF"/>
    <a:srgbClr val="00B427"/>
    <a:srgbClr val="00AC00"/>
    <a:srgbClr val="66FF66"/>
    <a:srgbClr val="FA585C"/>
    <a:srgbClr val="4EB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2481B-E70E-4690-A0F0-E450570C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DD3C3-6073-4F50-A428-5117371B1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86F4A-86F9-4507-8D4A-5D2BD7C5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AD4F-42E8-4BB4-9D6A-EEE385223A0F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4AEEB-9E52-41EB-8A0A-ECC70E1F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B6826-4D5C-4392-A1B7-986E2AA5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109-1D68-4B32-B658-B53B3E9A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86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71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810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78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4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81" r:id="rId13"/>
    <p:sldLayoutId id="2147483678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0F64EF-49CC-4AD5-BE60-D0A125AAAB66}"/>
              </a:ext>
            </a:extLst>
          </p:cNvPr>
          <p:cNvSpPr/>
          <p:nvPr/>
        </p:nvSpPr>
        <p:spPr>
          <a:xfrm>
            <a:off x="0" y="2466753"/>
            <a:ext cx="12192000" cy="201194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Моделирование устойчивого развития национальной экономики путем прогнозирования мировых макроэкономических событий.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B990A7-4E6C-4932-93F2-1AB6B5B42AD0}"/>
              </a:ext>
            </a:extLst>
          </p:cNvPr>
          <p:cNvSpPr/>
          <p:nvPr/>
        </p:nvSpPr>
        <p:spPr>
          <a:xfrm>
            <a:off x="2653005" y="4712610"/>
            <a:ext cx="7134809" cy="1119673"/>
          </a:xfrm>
          <a:prstGeom prst="rect">
            <a:avLst/>
          </a:prstGeom>
          <a:solidFill>
            <a:schemeClr val="dk1">
              <a:alpha val="50000"/>
            </a:schemeClr>
          </a:solidFill>
          <a:ln w="12700">
            <a:solidFill>
              <a:srgbClr val="46A8B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Авторы</a:t>
            </a:r>
            <a:r>
              <a:rPr lang="ru-RU" sz="2200" dirty="0">
                <a:solidFill>
                  <a:schemeClr val="bg1"/>
                </a:solidFill>
              </a:rPr>
              <a:t>: А.Л. Ганашек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Научный руководитель</a:t>
            </a:r>
            <a:r>
              <a:rPr lang="ru-RU" sz="2200" dirty="0">
                <a:solidFill>
                  <a:schemeClr val="bg1"/>
                </a:solidFill>
              </a:rPr>
              <a:t>: П.А. Бодров</a:t>
            </a:r>
          </a:p>
        </p:txBody>
      </p:sp>
    </p:spTree>
    <p:extLst>
      <p:ext uri="{BB962C8B-B14F-4D97-AF65-F5344CB8AC3E}">
        <p14:creationId xmlns:p14="http://schemas.microsoft.com/office/powerpoint/2010/main" val="295009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8D5AF-FE68-4415-BAA7-41463A924218}"/>
              </a:ext>
            </a:extLst>
          </p:cNvPr>
          <p:cNvSpPr/>
          <p:nvPr/>
        </p:nvSpPr>
        <p:spPr>
          <a:xfrm>
            <a:off x="-41034" y="-23165"/>
            <a:ext cx="12233034" cy="6904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56E6E2-8C65-459F-9D38-110B4AA7D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5" y="520996"/>
            <a:ext cx="11541497" cy="6061014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0DA6D93-836D-4FE0-8A68-2D5833EB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645"/>
            <a:ext cx="12192000" cy="10470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Часть 2 – Вероятностное прогнозирование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F73776-9BF0-4C99-965E-EBE06F918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5" y="748162"/>
            <a:ext cx="481626" cy="5669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F33229-3C46-45B0-9C65-8179653E6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91" y="553039"/>
            <a:ext cx="8714601" cy="630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1352964-9E54-497E-AE22-FD7BCE0534D0}"/>
              </a:ext>
            </a:extLst>
          </p:cNvPr>
          <p:cNvSpPr/>
          <p:nvPr/>
        </p:nvSpPr>
        <p:spPr>
          <a:xfrm>
            <a:off x="-41034" y="-23165"/>
            <a:ext cx="12233034" cy="6904329"/>
          </a:xfrm>
          <a:prstGeom prst="rect">
            <a:avLst/>
          </a:prstGeom>
          <a:solidFill>
            <a:srgbClr val="0D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11E04C-06D3-4FAF-B995-750438EB4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3" y="523975"/>
            <a:ext cx="10340101" cy="6284553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D4BE030-E625-40D4-9F59-CAE82E1E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01"/>
            <a:ext cx="12192000" cy="5698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</a:rPr>
              <a:t>Часть 3 – Прогнозирование на основе статистической классификации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1712B8-43AE-48FD-99DA-6ED2A4AF1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5" y="748162"/>
            <a:ext cx="481626" cy="5669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846A33-8459-4AEA-B31E-B1AA34430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81" y="663248"/>
            <a:ext cx="10792013" cy="62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3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4BC5851-720E-4445-B8EB-375A776DB5BE}"/>
              </a:ext>
            </a:extLst>
          </p:cNvPr>
          <p:cNvSpPr/>
          <p:nvPr/>
        </p:nvSpPr>
        <p:spPr>
          <a:xfrm>
            <a:off x="-41034" y="0"/>
            <a:ext cx="12233034" cy="6904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1E290B-833F-467D-81D5-AB8423F80F75}"/>
              </a:ext>
            </a:extLst>
          </p:cNvPr>
          <p:cNvGrpSpPr/>
          <p:nvPr/>
        </p:nvGrpSpPr>
        <p:grpSpPr>
          <a:xfrm>
            <a:off x="4199243" y="5584218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C4D3C-31C9-47FD-AB53-67708063B367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CE66991-2F15-466C-8960-98034F820FC0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B877E8-FF49-4E36-AC07-6D866E7F9A06}"/>
              </a:ext>
            </a:extLst>
          </p:cNvPr>
          <p:cNvGrpSpPr/>
          <p:nvPr/>
        </p:nvGrpSpPr>
        <p:grpSpPr>
          <a:xfrm>
            <a:off x="5162472" y="2318973"/>
            <a:ext cx="1402744" cy="3008884"/>
            <a:chOff x="2411759" y="1109886"/>
            <a:chExt cx="1752576" cy="37592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B073DB-53D1-4FDC-BF4E-68B7113A3A6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2700" dirty="0"/>
                <a:t>    </a:t>
              </a:r>
              <a:r>
                <a:rPr lang="ru-RU" altLang="ko-KR" sz="2700" b="1" dirty="0"/>
                <a:t>1</a:t>
              </a:r>
              <a:endParaRPr lang="ko-KR" altLang="en-US" sz="2700" b="1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338E53-F799-40E0-AF16-17E6E9465302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2700" b="1" dirty="0"/>
                <a:t>2</a:t>
              </a:r>
              <a:endParaRPr lang="ko-KR" altLang="en-US" sz="2700" b="1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8AA8EA-3F81-4B6B-B558-41B6AC1AE61D}"/>
                </a:ext>
              </a:extLst>
            </p:cNvPr>
            <p:cNvSpPr/>
            <p:nvPr/>
          </p:nvSpPr>
          <p:spPr>
            <a:xfrm>
              <a:off x="2411759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3C5BDB-988A-4982-9C86-9D61840FDE39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2700" b="1" dirty="0"/>
                <a:t>4</a:t>
              </a:r>
              <a:endParaRPr lang="ko-KR" altLang="en-US" sz="2700" b="1" dirty="0"/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BC2E1F9-2297-4241-A364-917E4A88109F}"/>
              </a:ext>
            </a:extLst>
          </p:cNvPr>
          <p:cNvSpPr/>
          <p:nvPr/>
        </p:nvSpPr>
        <p:spPr>
          <a:xfrm>
            <a:off x="336148" y="1027447"/>
            <a:ext cx="399947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Метод контроля и прогнозирования состояния должен также учитывать эффект старения информации об объекте, так как факторы, оказывавшие влияние в недалеком прошлом, могут перестать действовать на момент выполнения прогноза.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89461B3-EB4C-4296-81D9-E7DAA0EE615F}"/>
              </a:ext>
            </a:extLst>
          </p:cNvPr>
          <p:cNvSpPr/>
          <p:nvPr/>
        </p:nvSpPr>
        <p:spPr>
          <a:xfrm>
            <a:off x="7176217" y="868206"/>
            <a:ext cx="491079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Методология аналитического прогнозирования направлена на получение математической модели системы, соответственно, обеспечивается высокая точность прогнозирования, но только при наличии достаточного количества априорной информации об исследуемых объектах и протекающих в них процессах. </a:t>
            </a:r>
            <a:r>
              <a:rPr lang="ru-RU" dirty="0">
                <a:solidFill>
                  <a:schemeClr val="tx1"/>
                </a:solidFill>
              </a:rPr>
              <a:t>Если объект или система функционирует в условиях реальной среды как внутренние процессы, так и воздействия из вне имеют значительную стохастическую составляющую, ограничивает </a:t>
            </a:r>
            <a:r>
              <a:rPr lang="ru-RU" b="1" dirty="0">
                <a:solidFill>
                  <a:schemeClr val="tx1"/>
                </a:solidFill>
              </a:rPr>
              <a:t>аналитических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методов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DD99A4C-C198-4F20-8E94-726646D2D54C}"/>
              </a:ext>
            </a:extLst>
          </p:cNvPr>
          <p:cNvSpPr/>
          <p:nvPr/>
        </p:nvSpPr>
        <p:spPr>
          <a:xfrm>
            <a:off x="842154" y="3686199"/>
            <a:ext cx="328938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Вероятностные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методы</a:t>
            </a:r>
            <a:r>
              <a:rPr lang="ru-RU" dirty="0">
                <a:solidFill>
                  <a:schemeClr val="tx1"/>
                </a:solidFill>
              </a:rPr>
              <a:t> опираются на аппарат математической статистики, которая, очевидно, требует достаточного объема статистических данных.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02928C4-9EB6-41ED-ABCD-A1680B8D923D}"/>
              </a:ext>
            </a:extLst>
          </p:cNvPr>
          <p:cNvSpPr/>
          <p:nvPr/>
        </p:nvSpPr>
        <p:spPr>
          <a:xfrm>
            <a:off x="2390250" y="5598904"/>
            <a:ext cx="971156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Методы </a:t>
            </a:r>
            <a:r>
              <a:rPr lang="ru-RU" b="1" dirty="0">
                <a:solidFill>
                  <a:schemeClr val="tx1"/>
                </a:solidFill>
              </a:rPr>
              <a:t>статистической классификации</a:t>
            </a:r>
            <a:r>
              <a:rPr lang="ru-RU" dirty="0"/>
              <a:t> опираются на аппарат теории распознавания образов и построения искусственных нейронных сетей. Для обучения нейронной сети требуется значительный объем времени и априорной информации. 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5FCA5BE-E0B9-42BC-9931-8FA462AA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920" y="2318973"/>
            <a:ext cx="359695" cy="33530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9626CB4-66B0-4770-8872-9AFE5076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43" y="6029702"/>
            <a:ext cx="481626" cy="56697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148" y="-14659"/>
            <a:ext cx="11573197" cy="600726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Обобщение результатов анализа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Arc 31">
            <a:extLst>
              <a:ext uri="{FF2B5EF4-FFF2-40B4-BE49-F238E27FC236}">
                <a16:creationId xmlns:a16="http://schemas.microsoft.com/office/drawing/2014/main" id="{98FE88FC-DB95-4A62-8673-1F91986FE360}"/>
              </a:ext>
            </a:extLst>
          </p:cNvPr>
          <p:cNvSpPr>
            <a:spLocks/>
          </p:cNvSpPr>
          <p:nvPr/>
        </p:nvSpPr>
        <p:spPr bwMode="auto">
          <a:xfrm rot="16569618">
            <a:off x="6344179" y="2157322"/>
            <a:ext cx="1239105" cy="1333039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63500" cap="sq">
            <a:solidFill>
              <a:srgbClr val="4EB9C3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 dirty="0"/>
          </a:p>
        </p:txBody>
      </p:sp>
      <p:sp>
        <p:nvSpPr>
          <p:cNvPr id="50" name="Arc 31">
            <a:extLst>
              <a:ext uri="{FF2B5EF4-FFF2-40B4-BE49-F238E27FC236}">
                <a16:creationId xmlns:a16="http://schemas.microsoft.com/office/drawing/2014/main" id="{DEEE1B45-6CB4-45DF-9018-F73D07BAE23B}"/>
              </a:ext>
            </a:extLst>
          </p:cNvPr>
          <p:cNvSpPr>
            <a:spLocks/>
          </p:cNvSpPr>
          <p:nvPr/>
        </p:nvSpPr>
        <p:spPr bwMode="auto">
          <a:xfrm rot="4770408" flipH="1">
            <a:off x="4275664" y="1575355"/>
            <a:ext cx="1176393" cy="1100478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63500" cap="sq">
            <a:solidFill>
              <a:srgbClr val="56ABB7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 dirty="0"/>
          </a:p>
        </p:txBody>
      </p:sp>
      <p:sp>
        <p:nvSpPr>
          <p:cNvPr id="51" name="Arc 31">
            <a:extLst>
              <a:ext uri="{FF2B5EF4-FFF2-40B4-BE49-F238E27FC236}">
                <a16:creationId xmlns:a16="http://schemas.microsoft.com/office/drawing/2014/main" id="{E5409C04-47FF-4DE0-8938-1F29E33D9EC8}"/>
              </a:ext>
            </a:extLst>
          </p:cNvPr>
          <p:cNvSpPr>
            <a:spLocks/>
          </p:cNvSpPr>
          <p:nvPr/>
        </p:nvSpPr>
        <p:spPr bwMode="auto">
          <a:xfrm flipH="1">
            <a:off x="4219643" y="4053838"/>
            <a:ext cx="1292376" cy="1255218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63500" cap="sq">
            <a:solidFill>
              <a:srgbClr val="169BB3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 dirty="0"/>
          </a:p>
        </p:txBody>
      </p:sp>
      <p:sp>
        <p:nvSpPr>
          <p:cNvPr id="52" name="Arc 31">
            <a:extLst>
              <a:ext uri="{FF2B5EF4-FFF2-40B4-BE49-F238E27FC236}">
                <a16:creationId xmlns:a16="http://schemas.microsoft.com/office/drawing/2014/main" id="{354390E0-CCCF-43CE-AD27-8D87EFCB5829}"/>
              </a:ext>
            </a:extLst>
          </p:cNvPr>
          <p:cNvSpPr>
            <a:spLocks/>
          </p:cNvSpPr>
          <p:nvPr/>
        </p:nvSpPr>
        <p:spPr bwMode="auto">
          <a:xfrm>
            <a:off x="6293081" y="4834970"/>
            <a:ext cx="1213776" cy="1223322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63500" cap="sq">
            <a:solidFill>
              <a:srgbClr val="0480A5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486003-5502-4ACB-80A0-6E105902B6E8}"/>
              </a:ext>
            </a:extLst>
          </p:cNvPr>
          <p:cNvSpPr/>
          <p:nvPr/>
        </p:nvSpPr>
        <p:spPr>
          <a:xfrm>
            <a:off x="5355567" y="3952993"/>
            <a:ext cx="3770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00FCE2E-2A24-4317-B87C-E2A06D17A304}"/>
              </a:ext>
            </a:extLst>
          </p:cNvPr>
          <p:cNvSpPr/>
          <p:nvPr/>
        </p:nvSpPr>
        <p:spPr>
          <a:xfrm>
            <a:off x="-41034" y="678261"/>
            <a:ext cx="12233034" cy="97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F53509FF-50A6-420C-AD1F-1E9D762C08A7}"/>
              </a:ext>
            </a:extLst>
          </p:cNvPr>
          <p:cNvSpPr/>
          <p:nvPr/>
        </p:nvSpPr>
        <p:spPr>
          <a:xfrm>
            <a:off x="-41034" y="-23165"/>
            <a:ext cx="12233034" cy="6904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ADD44-0C50-43C1-B5C3-0CED2159BBB3}"/>
              </a:ext>
            </a:extLst>
          </p:cNvPr>
          <p:cNvGrpSpPr/>
          <p:nvPr/>
        </p:nvGrpSpPr>
        <p:grpSpPr>
          <a:xfrm>
            <a:off x="5359322" y="1616960"/>
            <a:ext cx="1139838" cy="1632238"/>
            <a:chOff x="3692771" y="1580738"/>
            <a:chExt cx="1954016" cy="279813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4878C136-D428-405D-8437-588BD660C472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" name="Down Arrow 1">
              <a:extLst>
                <a:ext uri="{FF2B5EF4-FFF2-40B4-BE49-F238E27FC236}">
                  <a16:creationId xmlns:a16="http://schemas.microsoft.com/office/drawing/2014/main" id="{D6888AEA-E72F-47DF-85BD-9F61C6D06C40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98F84E-08A9-4D55-8B06-7BA863E1825F}"/>
              </a:ext>
            </a:extLst>
          </p:cNvPr>
          <p:cNvGrpSpPr/>
          <p:nvPr/>
        </p:nvGrpSpPr>
        <p:grpSpPr>
          <a:xfrm rot="4113254">
            <a:off x="6472414" y="2205243"/>
            <a:ext cx="1139838" cy="1632238"/>
            <a:chOff x="3692771" y="1580738"/>
            <a:chExt cx="1954016" cy="2798134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DAB9B6C4-E525-4467-AED6-1D3AACD4AA0F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Down Arrow 1">
              <a:extLst>
                <a:ext uri="{FF2B5EF4-FFF2-40B4-BE49-F238E27FC236}">
                  <a16:creationId xmlns:a16="http://schemas.microsoft.com/office/drawing/2014/main" id="{9C930316-0704-4E84-9172-320A94894759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3E2D81-7AB5-4DA3-BEE4-97422C242662}"/>
              </a:ext>
            </a:extLst>
          </p:cNvPr>
          <p:cNvGrpSpPr/>
          <p:nvPr/>
        </p:nvGrpSpPr>
        <p:grpSpPr>
          <a:xfrm rot="8531373">
            <a:off x="6078855" y="3415877"/>
            <a:ext cx="1139838" cy="1632238"/>
            <a:chOff x="3692771" y="1580738"/>
            <a:chExt cx="1954016" cy="2798134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B3A9E33B-1596-4835-B9CA-4B057E8EEF7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Down Arrow 1">
              <a:extLst>
                <a:ext uri="{FF2B5EF4-FFF2-40B4-BE49-F238E27FC236}">
                  <a16:creationId xmlns:a16="http://schemas.microsoft.com/office/drawing/2014/main" id="{A76859E5-997B-4CC0-8157-D70857AB2C55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0B0F94-D491-4905-9507-3D18691988F4}"/>
              </a:ext>
            </a:extLst>
          </p:cNvPr>
          <p:cNvGrpSpPr/>
          <p:nvPr/>
        </p:nvGrpSpPr>
        <p:grpSpPr>
          <a:xfrm rot="13128837">
            <a:off x="4788286" y="3526482"/>
            <a:ext cx="1139838" cy="1632238"/>
            <a:chOff x="3692771" y="1580738"/>
            <a:chExt cx="1954016" cy="2798134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BA181364-0351-4869-BF8C-0FB7F07CF0F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Down Arrow 1">
              <a:extLst>
                <a:ext uri="{FF2B5EF4-FFF2-40B4-BE49-F238E27FC236}">
                  <a16:creationId xmlns:a16="http://schemas.microsoft.com/office/drawing/2014/main" id="{6086FF56-271F-4F27-B49E-A3740C22E86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C87246-71AA-42E3-9281-84DD30DAAD6B}"/>
              </a:ext>
            </a:extLst>
          </p:cNvPr>
          <p:cNvGrpSpPr/>
          <p:nvPr/>
        </p:nvGrpSpPr>
        <p:grpSpPr>
          <a:xfrm rot="17414357">
            <a:off x="4336483" y="2324043"/>
            <a:ext cx="1139838" cy="1632238"/>
            <a:chOff x="3692771" y="1580738"/>
            <a:chExt cx="1954016" cy="2798134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1C2255A6-0CBA-49D7-96ED-323CB60ABC87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Down Arrow 1">
              <a:extLst>
                <a:ext uri="{FF2B5EF4-FFF2-40B4-BE49-F238E27FC236}">
                  <a16:creationId xmlns:a16="http://schemas.microsoft.com/office/drawing/2014/main" id="{3521EC0A-0581-4DA2-80C4-90906121AFF4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12946F0-0260-4A7F-A947-A69A36B881D5}"/>
              </a:ext>
            </a:extLst>
          </p:cNvPr>
          <p:cNvSpPr/>
          <p:nvPr/>
        </p:nvSpPr>
        <p:spPr>
          <a:xfrm>
            <a:off x="2554493" y="741120"/>
            <a:ext cx="4558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Макроэкономическая динамика определяется совокупностью сложных процессов.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C2FED13-5C37-4CE1-8DBB-22CD5B5DD96F}"/>
              </a:ext>
            </a:extLst>
          </p:cNvPr>
          <p:cNvSpPr/>
          <p:nvPr/>
        </p:nvSpPr>
        <p:spPr>
          <a:xfrm>
            <a:off x="8139625" y="1549620"/>
            <a:ext cx="40523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Автором разработано программное обеспечение для вычисления</a:t>
            </a:r>
          </a:p>
          <a:p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прогнозных массивов основанное на описательной статистике и вероятностных моделях.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F060BC5-0B4A-4978-AF3D-66D730B663D6}"/>
              </a:ext>
            </a:extLst>
          </p:cNvPr>
          <p:cNvSpPr/>
          <p:nvPr/>
        </p:nvSpPr>
        <p:spPr>
          <a:xfrm>
            <a:off x="1183769" y="5380672"/>
            <a:ext cx="40822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Присутствие случайного фактора всегда приводит к деформации режимов динамического поведения исходной детерминированной модели.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C57C998-89D3-42B4-A376-92C8894A373C}"/>
              </a:ext>
            </a:extLst>
          </p:cNvPr>
          <p:cNvSpPr/>
          <p:nvPr/>
        </p:nvSpPr>
        <p:spPr>
          <a:xfrm>
            <a:off x="27630" y="1871237"/>
            <a:ext cx="4011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Также обращаю внимание на финансовый анализ с помощью искусственных нейронных сетей (ИНС), и благодаря своим отличительным характеристикам ИНС могут быть использованы для прогнозирования доходности на фондовом, валютном и других рынках.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D306C38-8DAA-43B8-A3F4-97D3D5671FEA}"/>
              </a:ext>
            </a:extLst>
          </p:cNvPr>
          <p:cNvSpPr/>
          <p:nvPr/>
        </p:nvSpPr>
        <p:spPr>
          <a:xfrm>
            <a:off x="6164664" y="4750776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Основной недостаток большинства моделей заключается в том, что они являются детерминированными, т.е. в отношении основных величин предполагается их стабильность, случайными воздействиями пренебрегают, таким образом, не учитывается случайный характер воздействия различных факторов.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32107A-1270-4323-ACC4-8BBC99EA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5" y="3258297"/>
            <a:ext cx="341406" cy="3414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42C007-2B01-40CA-A7D8-55B8A7BD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874" y="4009684"/>
            <a:ext cx="506012" cy="5425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D340B9-5950-4D12-8797-DCB9498A4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41" y="1383400"/>
            <a:ext cx="426757" cy="53649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3209"/>
            <a:ext cx="12191999" cy="525279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Основные результаты и выводы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C8CEC2D-1546-40DF-BCC9-8516778AB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563" y="5974381"/>
            <a:ext cx="419373" cy="3888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4E8C41E-1897-4E98-8E3A-C5C8A2602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332" y="878839"/>
            <a:ext cx="372702" cy="405111"/>
          </a:xfrm>
          <a:prstGeom prst="rect">
            <a:avLst/>
          </a:prstGeom>
        </p:spPr>
      </p:pic>
      <p:sp>
        <p:nvSpPr>
          <p:cNvPr id="28" name="Rectangle 9">
            <a:extLst>
              <a:ext uri="{FF2B5EF4-FFF2-40B4-BE49-F238E27FC236}">
                <a16:creationId xmlns:a16="http://schemas.microsoft.com/office/drawing/2014/main" id="{56A4C00E-80C0-4652-BDFF-D23FCD42AEB2}"/>
              </a:ext>
            </a:extLst>
          </p:cNvPr>
          <p:cNvSpPr/>
          <p:nvPr/>
        </p:nvSpPr>
        <p:spPr>
          <a:xfrm>
            <a:off x="-41035" y="605116"/>
            <a:ext cx="12233034" cy="97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">
            <a:extLst>
              <a:ext uri="{FF2B5EF4-FFF2-40B4-BE49-F238E27FC236}">
                <a16:creationId xmlns:a16="http://schemas.microsoft.com/office/drawing/2014/main" id="{F296B606-F553-42C3-AA6D-185ADF868D0B}"/>
              </a:ext>
            </a:extLst>
          </p:cNvPr>
          <p:cNvSpPr/>
          <p:nvPr/>
        </p:nvSpPr>
        <p:spPr>
          <a:xfrm>
            <a:off x="1" y="2060533"/>
            <a:ext cx="12192000" cy="47974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id="{553186C4-DDBE-4835-8BC5-7135E6F1CB76}"/>
              </a:ext>
            </a:extLst>
          </p:cNvPr>
          <p:cNvSpPr/>
          <p:nvPr/>
        </p:nvSpPr>
        <p:spPr>
          <a:xfrm>
            <a:off x="0" y="0"/>
            <a:ext cx="12192000" cy="23080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Rounded Rectangle 10">
            <a:extLst>
              <a:ext uri="{FF2B5EF4-FFF2-40B4-BE49-F238E27FC236}">
                <a16:creationId xmlns:a16="http://schemas.microsoft.com/office/drawing/2014/main" id="{083C33AB-763B-4EBA-A6A7-A77FF295866D}"/>
              </a:ext>
            </a:extLst>
          </p:cNvPr>
          <p:cNvSpPr/>
          <p:nvPr/>
        </p:nvSpPr>
        <p:spPr>
          <a:xfrm>
            <a:off x="68019" y="4473705"/>
            <a:ext cx="11022581" cy="17249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9EA68DD-CFC5-4336-ADB7-A3DAD20FA2DA}"/>
              </a:ext>
            </a:extLst>
          </p:cNvPr>
          <p:cNvSpPr/>
          <p:nvPr/>
        </p:nvSpPr>
        <p:spPr>
          <a:xfrm>
            <a:off x="68019" y="2526576"/>
            <a:ext cx="11022581" cy="16115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F4D7A-5B63-4BE5-BEAB-6D6EE5AE387B}"/>
              </a:ext>
            </a:extLst>
          </p:cNvPr>
          <p:cNvSpPr txBox="1"/>
          <p:nvPr/>
        </p:nvSpPr>
        <p:spPr>
          <a:xfrm>
            <a:off x="310750" y="524371"/>
            <a:ext cx="388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000" b="1" dirty="0">
                <a:solidFill>
                  <a:schemeClr val="bg1"/>
                </a:solidFill>
                <a:cs typeface="Arial" pitchFamily="34" charset="0"/>
              </a:rPr>
              <a:t>Проблема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9" name="Elbow Connector 43">
            <a:extLst>
              <a:ext uri="{FF2B5EF4-FFF2-40B4-BE49-F238E27FC236}">
                <a16:creationId xmlns:a16="http://schemas.microsoft.com/office/drawing/2014/main" id="{A88F2FEC-B6CA-42AF-918D-E66154182B72}"/>
              </a:ext>
            </a:extLst>
          </p:cNvPr>
          <p:cNvCxnSpPr/>
          <p:nvPr/>
        </p:nvCxnSpPr>
        <p:spPr>
          <a:xfrm>
            <a:off x="417605" y="504981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DDF2FF-A787-442B-B90C-7521FAD09ED1}"/>
              </a:ext>
            </a:extLst>
          </p:cNvPr>
          <p:cNvSpPr/>
          <p:nvPr/>
        </p:nvSpPr>
        <p:spPr>
          <a:xfrm>
            <a:off x="68019" y="2506876"/>
            <a:ext cx="10954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 условиях усложняющихся социально-экономических процессов, требующих использования значительных информационных массивов, использование математического аппарата прогнозирования является перспективным для принятия решений не только правительства, но и основных хозяйствующих субъектов, независимо от размеров и сфер деятельности.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398909-677F-45B0-99C3-77C850B1CC60}"/>
              </a:ext>
            </a:extLst>
          </p:cNvPr>
          <p:cNvSpPr/>
          <p:nvPr/>
        </p:nvSpPr>
        <p:spPr>
          <a:xfrm>
            <a:off x="68019" y="4549904"/>
            <a:ext cx="109510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Является актуальным моделирование национальной экономики для определения возможных направлений развития общества и страны. Разработка основных направлений и мероприятий государственной экономической политики в перспективе требует научно обоснованных вариантов развития экономических явлений и процессов</a:t>
            </a:r>
            <a:r>
              <a:rPr lang="ru-RU" dirty="0"/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2EBF0C97-9696-4A81-A0CE-33BF1E6302BE}"/>
              </a:ext>
            </a:extLst>
          </p:cNvPr>
          <p:cNvSpPr/>
          <p:nvPr/>
        </p:nvSpPr>
        <p:spPr>
          <a:xfrm>
            <a:off x="11246211" y="5052402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Frame 17">
            <a:extLst>
              <a:ext uri="{FF2B5EF4-FFF2-40B4-BE49-F238E27FC236}">
                <a16:creationId xmlns:a16="http://schemas.microsoft.com/office/drawing/2014/main" id="{793C1ADD-0C67-488C-ABA1-EFDD78916411}"/>
              </a:ext>
            </a:extLst>
          </p:cNvPr>
          <p:cNvSpPr/>
          <p:nvPr/>
        </p:nvSpPr>
        <p:spPr>
          <a:xfrm>
            <a:off x="11473317" y="527950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Oval 35">
            <a:extLst>
              <a:ext uri="{FF2B5EF4-FFF2-40B4-BE49-F238E27FC236}">
                <a16:creationId xmlns:a16="http://schemas.microsoft.com/office/drawing/2014/main" id="{12A13C7F-5F31-4345-92DA-39EB5558E96B}"/>
              </a:ext>
            </a:extLst>
          </p:cNvPr>
          <p:cNvSpPr/>
          <p:nvPr/>
        </p:nvSpPr>
        <p:spPr>
          <a:xfrm>
            <a:off x="11384927" y="2666533"/>
            <a:ext cx="648530" cy="991425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6" name="Graphic 17">
            <a:extLst>
              <a:ext uri="{FF2B5EF4-FFF2-40B4-BE49-F238E27FC236}">
                <a16:creationId xmlns:a16="http://schemas.microsoft.com/office/drawing/2014/main" id="{13176EA3-E91D-462D-9B49-51B50DD943C8}"/>
              </a:ext>
            </a:extLst>
          </p:cNvPr>
          <p:cNvGrpSpPr/>
          <p:nvPr/>
        </p:nvGrpSpPr>
        <p:grpSpPr>
          <a:xfrm>
            <a:off x="6908800" y="88900"/>
            <a:ext cx="3962400" cy="1791425"/>
            <a:chOff x="2687161" y="3731096"/>
            <a:chExt cx="5158677" cy="3027467"/>
          </a:xfrm>
          <a:solidFill>
            <a:schemeClr val="bg1">
              <a:lumMod val="95000"/>
            </a:schemeClr>
          </a:solidFill>
        </p:grpSpPr>
        <p:sp>
          <p:nvSpPr>
            <p:cNvPr id="77" name="Freeform: Shape 24">
              <a:extLst>
                <a:ext uri="{FF2B5EF4-FFF2-40B4-BE49-F238E27FC236}">
                  <a16:creationId xmlns:a16="http://schemas.microsoft.com/office/drawing/2014/main" id="{B56D2381-4B59-478E-98CB-B15830D047D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5">
              <a:extLst>
                <a:ext uri="{FF2B5EF4-FFF2-40B4-BE49-F238E27FC236}">
                  <a16:creationId xmlns:a16="http://schemas.microsoft.com/office/drawing/2014/main" id="{BF7DB76F-BAEC-4CD0-A06E-B187227881A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6">
              <a:extLst>
                <a:ext uri="{FF2B5EF4-FFF2-40B4-BE49-F238E27FC236}">
                  <a16:creationId xmlns:a16="http://schemas.microsoft.com/office/drawing/2014/main" id="{2313B25F-4671-4DF8-8002-8A903FA1B6D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7">
              <a:extLst>
                <a:ext uri="{FF2B5EF4-FFF2-40B4-BE49-F238E27FC236}">
                  <a16:creationId xmlns:a16="http://schemas.microsoft.com/office/drawing/2014/main" id="{A769D72F-69B2-47D6-AE02-3E4EA85220F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8">
              <a:extLst>
                <a:ext uri="{FF2B5EF4-FFF2-40B4-BE49-F238E27FC236}">
                  <a16:creationId xmlns:a16="http://schemas.microsoft.com/office/drawing/2014/main" id="{41A0A0B7-99EC-4610-9FFB-3DC62113393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9">
              <a:extLst>
                <a:ext uri="{FF2B5EF4-FFF2-40B4-BE49-F238E27FC236}">
                  <a16:creationId xmlns:a16="http://schemas.microsoft.com/office/drawing/2014/main" id="{255BD6AC-46AA-436B-9AE8-E9C0936BDA3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0">
              <a:extLst>
                <a:ext uri="{FF2B5EF4-FFF2-40B4-BE49-F238E27FC236}">
                  <a16:creationId xmlns:a16="http://schemas.microsoft.com/office/drawing/2014/main" id="{FE4685F3-59DB-4867-81CD-BB8ACA4F192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1">
              <a:extLst>
                <a:ext uri="{FF2B5EF4-FFF2-40B4-BE49-F238E27FC236}">
                  <a16:creationId xmlns:a16="http://schemas.microsoft.com/office/drawing/2014/main" id="{92C758E8-E321-467E-AF71-A4A1B224384C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2">
              <a:extLst>
                <a:ext uri="{FF2B5EF4-FFF2-40B4-BE49-F238E27FC236}">
                  <a16:creationId xmlns:a16="http://schemas.microsoft.com/office/drawing/2014/main" id="{1D6A8C98-73B3-403C-B97F-802904B5DD7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3">
              <a:extLst>
                <a:ext uri="{FF2B5EF4-FFF2-40B4-BE49-F238E27FC236}">
                  <a16:creationId xmlns:a16="http://schemas.microsoft.com/office/drawing/2014/main" id="{C57A115B-250A-4CD1-9971-88AFBA58A74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4">
              <a:extLst>
                <a:ext uri="{FF2B5EF4-FFF2-40B4-BE49-F238E27FC236}">
                  <a16:creationId xmlns:a16="http://schemas.microsoft.com/office/drawing/2014/main" id="{819D225F-C3BA-4230-9E0D-68E6C370A46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5">
              <a:extLst>
                <a:ext uri="{FF2B5EF4-FFF2-40B4-BE49-F238E27FC236}">
                  <a16:creationId xmlns:a16="http://schemas.microsoft.com/office/drawing/2014/main" id="{53B2FAEC-27F0-4403-9328-9A345A59287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6">
              <a:extLst>
                <a:ext uri="{FF2B5EF4-FFF2-40B4-BE49-F238E27FC236}">
                  <a16:creationId xmlns:a16="http://schemas.microsoft.com/office/drawing/2014/main" id="{4DF3E1FD-0757-4C56-AE36-9D7669F5AAF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7">
              <a:extLst>
                <a:ext uri="{FF2B5EF4-FFF2-40B4-BE49-F238E27FC236}">
                  <a16:creationId xmlns:a16="http://schemas.microsoft.com/office/drawing/2014/main" id="{DFFA7F27-D554-4AEF-A789-3480EE5C087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8">
              <a:extLst>
                <a:ext uri="{FF2B5EF4-FFF2-40B4-BE49-F238E27FC236}">
                  <a16:creationId xmlns:a16="http://schemas.microsoft.com/office/drawing/2014/main" id="{ED988946-5483-463E-85CB-9D765D991C5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9">
              <a:extLst>
                <a:ext uri="{FF2B5EF4-FFF2-40B4-BE49-F238E27FC236}">
                  <a16:creationId xmlns:a16="http://schemas.microsoft.com/office/drawing/2014/main" id="{69F7C1FA-952A-4C5F-8C61-A38F00E0E8F2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0">
              <a:extLst>
                <a:ext uri="{FF2B5EF4-FFF2-40B4-BE49-F238E27FC236}">
                  <a16:creationId xmlns:a16="http://schemas.microsoft.com/office/drawing/2014/main" id="{60C8BA83-E58A-4CF2-9980-72DAB163411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1">
              <a:extLst>
                <a:ext uri="{FF2B5EF4-FFF2-40B4-BE49-F238E27FC236}">
                  <a16:creationId xmlns:a16="http://schemas.microsoft.com/office/drawing/2014/main" id="{594DD570-4282-4927-BD93-7478CFC39C8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">
              <a:extLst>
                <a:ext uri="{FF2B5EF4-FFF2-40B4-BE49-F238E27FC236}">
                  <a16:creationId xmlns:a16="http://schemas.microsoft.com/office/drawing/2014/main" id="{A6452477-F4E0-42EA-A8B1-493C46162E3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">
              <a:extLst>
                <a:ext uri="{FF2B5EF4-FFF2-40B4-BE49-F238E27FC236}">
                  <a16:creationId xmlns:a16="http://schemas.microsoft.com/office/drawing/2014/main" id="{D2EFB7CA-75D4-4584-B5CF-7BC1B8D5F00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4">
              <a:extLst>
                <a:ext uri="{FF2B5EF4-FFF2-40B4-BE49-F238E27FC236}">
                  <a16:creationId xmlns:a16="http://schemas.microsoft.com/office/drawing/2014/main" id="{AD7F01B6-D2BD-4688-89A0-B26D093B942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5">
              <a:extLst>
                <a:ext uri="{FF2B5EF4-FFF2-40B4-BE49-F238E27FC236}">
                  <a16:creationId xmlns:a16="http://schemas.microsoft.com/office/drawing/2014/main" id="{E94A485C-B6FA-42AB-A648-707DC2DA380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6">
              <a:extLst>
                <a:ext uri="{FF2B5EF4-FFF2-40B4-BE49-F238E27FC236}">
                  <a16:creationId xmlns:a16="http://schemas.microsoft.com/office/drawing/2014/main" id="{18A18236-1B3B-4CD4-8DAC-8BA37AD72A2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7">
              <a:extLst>
                <a:ext uri="{FF2B5EF4-FFF2-40B4-BE49-F238E27FC236}">
                  <a16:creationId xmlns:a16="http://schemas.microsoft.com/office/drawing/2014/main" id="{5D575DD5-292B-4C1E-A229-A53223BE5EB7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8">
              <a:extLst>
                <a:ext uri="{FF2B5EF4-FFF2-40B4-BE49-F238E27FC236}">
                  <a16:creationId xmlns:a16="http://schemas.microsoft.com/office/drawing/2014/main" id="{4281ADA4-7F75-4A43-9E4A-5BAF93241E8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9">
              <a:extLst>
                <a:ext uri="{FF2B5EF4-FFF2-40B4-BE49-F238E27FC236}">
                  <a16:creationId xmlns:a16="http://schemas.microsoft.com/office/drawing/2014/main" id="{510E6D74-958C-4676-BEF2-324263A36461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50">
              <a:extLst>
                <a:ext uri="{FF2B5EF4-FFF2-40B4-BE49-F238E27FC236}">
                  <a16:creationId xmlns:a16="http://schemas.microsoft.com/office/drawing/2014/main" id="{15E26F87-5C49-4DDD-8C1F-FF03D9B2943D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51">
              <a:extLst>
                <a:ext uri="{FF2B5EF4-FFF2-40B4-BE49-F238E27FC236}">
                  <a16:creationId xmlns:a16="http://schemas.microsoft.com/office/drawing/2014/main" id="{EEE39AFB-41EE-4790-A5A8-99B0765E8A2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52">
              <a:extLst>
                <a:ext uri="{FF2B5EF4-FFF2-40B4-BE49-F238E27FC236}">
                  <a16:creationId xmlns:a16="http://schemas.microsoft.com/office/drawing/2014/main" id="{5EF6ECB5-D952-4C17-B3B2-9C9A2143B3ED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53">
              <a:extLst>
                <a:ext uri="{FF2B5EF4-FFF2-40B4-BE49-F238E27FC236}">
                  <a16:creationId xmlns:a16="http://schemas.microsoft.com/office/drawing/2014/main" id="{EBC1F5F0-DE25-413D-9192-E25F0D90683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54">
              <a:extLst>
                <a:ext uri="{FF2B5EF4-FFF2-40B4-BE49-F238E27FC236}">
                  <a16:creationId xmlns:a16="http://schemas.microsoft.com/office/drawing/2014/main" id="{94DC53AE-8AF1-420B-A2F0-7B94E41FB47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55">
              <a:extLst>
                <a:ext uri="{FF2B5EF4-FFF2-40B4-BE49-F238E27FC236}">
                  <a16:creationId xmlns:a16="http://schemas.microsoft.com/office/drawing/2014/main" id="{3441B775-D09B-4865-A990-F570CC4CB4B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56">
              <a:extLst>
                <a:ext uri="{FF2B5EF4-FFF2-40B4-BE49-F238E27FC236}">
                  <a16:creationId xmlns:a16="http://schemas.microsoft.com/office/drawing/2014/main" id="{D2909993-6C9E-49CE-A8D1-A4586F6CF13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57">
              <a:extLst>
                <a:ext uri="{FF2B5EF4-FFF2-40B4-BE49-F238E27FC236}">
                  <a16:creationId xmlns:a16="http://schemas.microsoft.com/office/drawing/2014/main" id="{6E436A15-4D3E-4C78-AC60-065EA3142F4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58">
              <a:extLst>
                <a:ext uri="{FF2B5EF4-FFF2-40B4-BE49-F238E27FC236}">
                  <a16:creationId xmlns:a16="http://schemas.microsoft.com/office/drawing/2014/main" id="{909A39E0-6A21-4EED-8B5B-FABEBC65E40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59">
              <a:extLst>
                <a:ext uri="{FF2B5EF4-FFF2-40B4-BE49-F238E27FC236}">
                  <a16:creationId xmlns:a16="http://schemas.microsoft.com/office/drawing/2014/main" id="{C19F8321-E1DF-4F10-9092-160BD8D248F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60">
              <a:extLst>
                <a:ext uri="{FF2B5EF4-FFF2-40B4-BE49-F238E27FC236}">
                  <a16:creationId xmlns:a16="http://schemas.microsoft.com/office/drawing/2014/main" id="{6F038685-AC87-4377-B2C0-76C21CF88C91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61">
              <a:extLst>
                <a:ext uri="{FF2B5EF4-FFF2-40B4-BE49-F238E27FC236}">
                  <a16:creationId xmlns:a16="http://schemas.microsoft.com/office/drawing/2014/main" id="{A789472E-8B2C-4AD0-897D-603A241873C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62">
              <a:extLst>
                <a:ext uri="{FF2B5EF4-FFF2-40B4-BE49-F238E27FC236}">
                  <a16:creationId xmlns:a16="http://schemas.microsoft.com/office/drawing/2014/main" id="{F8E35078-7243-4E9C-B5A0-AFBFA4E63E1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63">
              <a:extLst>
                <a:ext uri="{FF2B5EF4-FFF2-40B4-BE49-F238E27FC236}">
                  <a16:creationId xmlns:a16="http://schemas.microsoft.com/office/drawing/2014/main" id="{E7926ABA-A1E5-4B89-9388-5004D5BC26D2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64">
              <a:extLst>
                <a:ext uri="{FF2B5EF4-FFF2-40B4-BE49-F238E27FC236}">
                  <a16:creationId xmlns:a16="http://schemas.microsoft.com/office/drawing/2014/main" id="{A40734F3-8944-48E6-BE5D-D057BE905292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65">
              <a:extLst>
                <a:ext uri="{FF2B5EF4-FFF2-40B4-BE49-F238E27FC236}">
                  <a16:creationId xmlns:a16="http://schemas.microsoft.com/office/drawing/2014/main" id="{4CF73C20-874F-4B57-9DFC-142EBE06E7B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66">
              <a:extLst>
                <a:ext uri="{FF2B5EF4-FFF2-40B4-BE49-F238E27FC236}">
                  <a16:creationId xmlns:a16="http://schemas.microsoft.com/office/drawing/2014/main" id="{AA0C3AE4-91D8-49ED-A7B6-B8E337383C6E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67">
              <a:extLst>
                <a:ext uri="{FF2B5EF4-FFF2-40B4-BE49-F238E27FC236}">
                  <a16:creationId xmlns:a16="http://schemas.microsoft.com/office/drawing/2014/main" id="{1D75B5B1-DB78-4FDF-8355-7A275F66DCD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68">
              <a:extLst>
                <a:ext uri="{FF2B5EF4-FFF2-40B4-BE49-F238E27FC236}">
                  <a16:creationId xmlns:a16="http://schemas.microsoft.com/office/drawing/2014/main" id="{582FD152-1EF0-4692-85B3-099CFB8C27F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69">
              <a:extLst>
                <a:ext uri="{FF2B5EF4-FFF2-40B4-BE49-F238E27FC236}">
                  <a16:creationId xmlns:a16="http://schemas.microsoft.com/office/drawing/2014/main" id="{4820CD3D-BADE-4225-B54D-0508A8320256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70">
              <a:extLst>
                <a:ext uri="{FF2B5EF4-FFF2-40B4-BE49-F238E27FC236}">
                  <a16:creationId xmlns:a16="http://schemas.microsoft.com/office/drawing/2014/main" id="{665F91DF-5117-49B4-907E-10C1C474C0A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71">
              <a:extLst>
                <a:ext uri="{FF2B5EF4-FFF2-40B4-BE49-F238E27FC236}">
                  <a16:creationId xmlns:a16="http://schemas.microsoft.com/office/drawing/2014/main" id="{D2D86D2D-C2DF-4AD6-AE62-997229A93462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72">
              <a:extLst>
                <a:ext uri="{FF2B5EF4-FFF2-40B4-BE49-F238E27FC236}">
                  <a16:creationId xmlns:a16="http://schemas.microsoft.com/office/drawing/2014/main" id="{A9DA578E-F7F4-4DFC-B694-2582C3CCF98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73">
              <a:extLst>
                <a:ext uri="{FF2B5EF4-FFF2-40B4-BE49-F238E27FC236}">
                  <a16:creationId xmlns:a16="http://schemas.microsoft.com/office/drawing/2014/main" id="{D957906B-4BA7-46B7-818F-454F0983141F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74">
              <a:extLst>
                <a:ext uri="{FF2B5EF4-FFF2-40B4-BE49-F238E27FC236}">
                  <a16:creationId xmlns:a16="http://schemas.microsoft.com/office/drawing/2014/main" id="{77FC9148-A5E8-49A1-824C-3EA1E2D3373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75">
              <a:extLst>
                <a:ext uri="{FF2B5EF4-FFF2-40B4-BE49-F238E27FC236}">
                  <a16:creationId xmlns:a16="http://schemas.microsoft.com/office/drawing/2014/main" id="{D734A8DC-BBB1-4192-8126-3482D304E7B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76">
              <a:extLst>
                <a:ext uri="{FF2B5EF4-FFF2-40B4-BE49-F238E27FC236}">
                  <a16:creationId xmlns:a16="http://schemas.microsoft.com/office/drawing/2014/main" id="{42E13D41-FB65-462A-AB6E-786DE4E4E3F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77">
              <a:extLst>
                <a:ext uri="{FF2B5EF4-FFF2-40B4-BE49-F238E27FC236}">
                  <a16:creationId xmlns:a16="http://schemas.microsoft.com/office/drawing/2014/main" id="{4271EB77-1BD8-4C03-BF48-27E9810BE83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78">
              <a:extLst>
                <a:ext uri="{FF2B5EF4-FFF2-40B4-BE49-F238E27FC236}">
                  <a16:creationId xmlns:a16="http://schemas.microsoft.com/office/drawing/2014/main" id="{42CFC411-E16F-44F9-B763-7BCB4821FEE0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79">
              <a:extLst>
                <a:ext uri="{FF2B5EF4-FFF2-40B4-BE49-F238E27FC236}">
                  <a16:creationId xmlns:a16="http://schemas.microsoft.com/office/drawing/2014/main" id="{A4F88ADB-98E9-4840-93EA-9A1CEA19A00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80">
              <a:extLst>
                <a:ext uri="{FF2B5EF4-FFF2-40B4-BE49-F238E27FC236}">
                  <a16:creationId xmlns:a16="http://schemas.microsoft.com/office/drawing/2014/main" id="{C4CFCD7C-C49C-40DD-AFB4-5C98174C347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81">
              <a:extLst>
                <a:ext uri="{FF2B5EF4-FFF2-40B4-BE49-F238E27FC236}">
                  <a16:creationId xmlns:a16="http://schemas.microsoft.com/office/drawing/2014/main" id="{479444F5-B0EA-4B44-A970-75CA6AC1DB08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82">
              <a:extLst>
                <a:ext uri="{FF2B5EF4-FFF2-40B4-BE49-F238E27FC236}">
                  <a16:creationId xmlns:a16="http://schemas.microsoft.com/office/drawing/2014/main" id="{FD63CDAF-732F-442A-A34C-3F24AC0C70B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83">
              <a:extLst>
                <a:ext uri="{FF2B5EF4-FFF2-40B4-BE49-F238E27FC236}">
                  <a16:creationId xmlns:a16="http://schemas.microsoft.com/office/drawing/2014/main" id="{580D3B48-FC14-43A7-AB28-9C840A40EC1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276CA0D1-A1C2-4FDD-962D-75F248BDD5B8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85">
              <a:extLst>
                <a:ext uri="{FF2B5EF4-FFF2-40B4-BE49-F238E27FC236}">
                  <a16:creationId xmlns:a16="http://schemas.microsoft.com/office/drawing/2014/main" id="{B4A973E3-4D4B-4E84-AE97-DD87F656742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86">
              <a:extLst>
                <a:ext uri="{FF2B5EF4-FFF2-40B4-BE49-F238E27FC236}">
                  <a16:creationId xmlns:a16="http://schemas.microsoft.com/office/drawing/2014/main" id="{3CE1D0E8-DFE3-4652-B77C-CDD080C93C2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87">
              <a:extLst>
                <a:ext uri="{FF2B5EF4-FFF2-40B4-BE49-F238E27FC236}">
                  <a16:creationId xmlns:a16="http://schemas.microsoft.com/office/drawing/2014/main" id="{25AA71BF-58A8-488A-B0FD-75F450829C5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88">
              <a:extLst>
                <a:ext uri="{FF2B5EF4-FFF2-40B4-BE49-F238E27FC236}">
                  <a16:creationId xmlns:a16="http://schemas.microsoft.com/office/drawing/2014/main" id="{38406EBB-ECE9-4F33-B725-426A5529E220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89">
              <a:extLst>
                <a:ext uri="{FF2B5EF4-FFF2-40B4-BE49-F238E27FC236}">
                  <a16:creationId xmlns:a16="http://schemas.microsoft.com/office/drawing/2014/main" id="{B59C7AE1-F6A5-4CF1-8EC0-DD72A7C0A607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90">
              <a:extLst>
                <a:ext uri="{FF2B5EF4-FFF2-40B4-BE49-F238E27FC236}">
                  <a16:creationId xmlns:a16="http://schemas.microsoft.com/office/drawing/2014/main" id="{B62B6904-7E5F-40DD-BBAC-9A94A76620D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91">
              <a:extLst>
                <a:ext uri="{FF2B5EF4-FFF2-40B4-BE49-F238E27FC236}">
                  <a16:creationId xmlns:a16="http://schemas.microsoft.com/office/drawing/2014/main" id="{BAB84CC3-B389-4E8F-A601-E650FE4629B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92">
              <a:extLst>
                <a:ext uri="{FF2B5EF4-FFF2-40B4-BE49-F238E27FC236}">
                  <a16:creationId xmlns:a16="http://schemas.microsoft.com/office/drawing/2014/main" id="{1323310D-4A8B-4E67-A13D-3E66FD2A5CB3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93">
              <a:extLst>
                <a:ext uri="{FF2B5EF4-FFF2-40B4-BE49-F238E27FC236}">
                  <a16:creationId xmlns:a16="http://schemas.microsoft.com/office/drawing/2014/main" id="{892A868D-D075-4C89-8372-C9850267148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94">
              <a:extLst>
                <a:ext uri="{FF2B5EF4-FFF2-40B4-BE49-F238E27FC236}">
                  <a16:creationId xmlns:a16="http://schemas.microsoft.com/office/drawing/2014/main" id="{0C1FF5F5-8E63-4FC7-941C-AD4FF0A342CA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95">
              <a:extLst>
                <a:ext uri="{FF2B5EF4-FFF2-40B4-BE49-F238E27FC236}">
                  <a16:creationId xmlns:a16="http://schemas.microsoft.com/office/drawing/2014/main" id="{506BD65A-DFCA-4A53-A28F-617C7B24A7F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96">
              <a:extLst>
                <a:ext uri="{FF2B5EF4-FFF2-40B4-BE49-F238E27FC236}">
                  <a16:creationId xmlns:a16="http://schemas.microsoft.com/office/drawing/2014/main" id="{467A904F-0389-4A60-B23F-3FAA067F679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97">
              <a:extLst>
                <a:ext uri="{FF2B5EF4-FFF2-40B4-BE49-F238E27FC236}">
                  <a16:creationId xmlns:a16="http://schemas.microsoft.com/office/drawing/2014/main" id="{81741932-4A28-4F59-9C75-2172B08F4D1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98">
              <a:extLst>
                <a:ext uri="{FF2B5EF4-FFF2-40B4-BE49-F238E27FC236}">
                  <a16:creationId xmlns:a16="http://schemas.microsoft.com/office/drawing/2014/main" id="{52287563-88CC-4E82-97E0-6615C331ED0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99">
              <a:extLst>
                <a:ext uri="{FF2B5EF4-FFF2-40B4-BE49-F238E27FC236}">
                  <a16:creationId xmlns:a16="http://schemas.microsoft.com/office/drawing/2014/main" id="{F55CA60D-11C0-4A4E-8AFD-831BA26B310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00">
              <a:extLst>
                <a:ext uri="{FF2B5EF4-FFF2-40B4-BE49-F238E27FC236}">
                  <a16:creationId xmlns:a16="http://schemas.microsoft.com/office/drawing/2014/main" id="{2CDBCBE7-C186-4C03-BBB5-B0C5FD048DA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01">
              <a:extLst>
                <a:ext uri="{FF2B5EF4-FFF2-40B4-BE49-F238E27FC236}">
                  <a16:creationId xmlns:a16="http://schemas.microsoft.com/office/drawing/2014/main" id="{C562BD14-7BA8-465C-BE5B-03D693BB19C1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02">
              <a:extLst>
                <a:ext uri="{FF2B5EF4-FFF2-40B4-BE49-F238E27FC236}">
                  <a16:creationId xmlns:a16="http://schemas.microsoft.com/office/drawing/2014/main" id="{56F981B3-A134-42A1-A36A-D11365CB811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03">
              <a:extLst>
                <a:ext uri="{FF2B5EF4-FFF2-40B4-BE49-F238E27FC236}">
                  <a16:creationId xmlns:a16="http://schemas.microsoft.com/office/drawing/2014/main" id="{4F6DC177-C04C-45EF-AB08-74A565377464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04">
              <a:extLst>
                <a:ext uri="{FF2B5EF4-FFF2-40B4-BE49-F238E27FC236}">
                  <a16:creationId xmlns:a16="http://schemas.microsoft.com/office/drawing/2014/main" id="{505179DB-6481-46C4-B963-0F3BD78CC96B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05">
              <a:extLst>
                <a:ext uri="{FF2B5EF4-FFF2-40B4-BE49-F238E27FC236}">
                  <a16:creationId xmlns:a16="http://schemas.microsoft.com/office/drawing/2014/main" id="{97FF96B4-CFE2-4CE3-BE47-5D01F8A99DA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06">
              <a:extLst>
                <a:ext uri="{FF2B5EF4-FFF2-40B4-BE49-F238E27FC236}">
                  <a16:creationId xmlns:a16="http://schemas.microsoft.com/office/drawing/2014/main" id="{61F97FFA-61AB-4C84-8585-B1F04F73A3A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07">
              <a:extLst>
                <a:ext uri="{FF2B5EF4-FFF2-40B4-BE49-F238E27FC236}">
                  <a16:creationId xmlns:a16="http://schemas.microsoft.com/office/drawing/2014/main" id="{513C03A6-90C5-4CFD-8C28-DCAB334360CA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08">
              <a:extLst>
                <a:ext uri="{FF2B5EF4-FFF2-40B4-BE49-F238E27FC236}">
                  <a16:creationId xmlns:a16="http://schemas.microsoft.com/office/drawing/2014/main" id="{7C72B124-BA7C-4E85-8460-2A45E2196411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09">
              <a:extLst>
                <a:ext uri="{FF2B5EF4-FFF2-40B4-BE49-F238E27FC236}">
                  <a16:creationId xmlns:a16="http://schemas.microsoft.com/office/drawing/2014/main" id="{8990C531-1F1D-4468-A573-247876303E7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10">
              <a:extLst>
                <a:ext uri="{FF2B5EF4-FFF2-40B4-BE49-F238E27FC236}">
                  <a16:creationId xmlns:a16="http://schemas.microsoft.com/office/drawing/2014/main" id="{464DE74D-0B75-4194-894F-C8DADF32F47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11">
              <a:extLst>
                <a:ext uri="{FF2B5EF4-FFF2-40B4-BE49-F238E27FC236}">
                  <a16:creationId xmlns:a16="http://schemas.microsoft.com/office/drawing/2014/main" id="{1386EC21-ED3F-4CC4-826C-78C6B9BD915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12">
              <a:extLst>
                <a:ext uri="{FF2B5EF4-FFF2-40B4-BE49-F238E27FC236}">
                  <a16:creationId xmlns:a16="http://schemas.microsoft.com/office/drawing/2014/main" id="{F96942F4-6FEE-4E24-BEB3-FE80AAB6DA1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13">
              <a:extLst>
                <a:ext uri="{FF2B5EF4-FFF2-40B4-BE49-F238E27FC236}">
                  <a16:creationId xmlns:a16="http://schemas.microsoft.com/office/drawing/2014/main" id="{DDC76B84-5CEC-4BF5-B5B9-3C3F07483E6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14">
              <a:extLst>
                <a:ext uri="{FF2B5EF4-FFF2-40B4-BE49-F238E27FC236}">
                  <a16:creationId xmlns:a16="http://schemas.microsoft.com/office/drawing/2014/main" id="{9A7B0EC4-216E-4BCC-A9B5-E7E37F543AF9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15">
              <a:extLst>
                <a:ext uri="{FF2B5EF4-FFF2-40B4-BE49-F238E27FC236}">
                  <a16:creationId xmlns:a16="http://schemas.microsoft.com/office/drawing/2014/main" id="{1C144ECC-3CB7-4AB8-860A-E6E3A6C7A39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16">
              <a:extLst>
                <a:ext uri="{FF2B5EF4-FFF2-40B4-BE49-F238E27FC236}">
                  <a16:creationId xmlns:a16="http://schemas.microsoft.com/office/drawing/2014/main" id="{DD7D6CB4-6645-4229-92AA-E15199FC24CE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17">
              <a:extLst>
                <a:ext uri="{FF2B5EF4-FFF2-40B4-BE49-F238E27FC236}">
                  <a16:creationId xmlns:a16="http://schemas.microsoft.com/office/drawing/2014/main" id="{22C5ABED-CA15-4CDC-B09F-6F764D0B81CE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18">
              <a:extLst>
                <a:ext uri="{FF2B5EF4-FFF2-40B4-BE49-F238E27FC236}">
                  <a16:creationId xmlns:a16="http://schemas.microsoft.com/office/drawing/2014/main" id="{CA40839C-7A23-4C42-88A5-2143BEDCDDC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19">
              <a:extLst>
                <a:ext uri="{FF2B5EF4-FFF2-40B4-BE49-F238E27FC236}">
                  <a16:creationId xmlns:a16="http://schemas.microsoft.com/office/drawing/2014/main" id="{8D4F7B47-2B97-4638-86DB-D784E334857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20">
              <a:extLst>
                <a:ext uri="{FF2B5EF4-FFF2-40B4-BE49-F238E27FC236}">
                  <a16:creationId xmlns:a16="http://schemas.microsoft.com/office/drawing/2014/main" id="{F456532F-B404-4C98-BA5B-50CF603ED8DA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21">
              <a:extLst>
                <a:ext uri="{FF2B5EF4-FFF2-40B4-BE49-F238E27FC236}">
                  <a16:creationId xmlns:a16="http://schemas.microsoft.com/office/drawing/2014/main" id="{871E4324-B1E0-4412-8653-B44A85684A2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22">
              <a:extLst>
                <a:ext uri="{FF2B5EF4-FFF2-40B4-BE49-F238E27FC236}">
                  <a16:creationId xmlns:a16="http://schemas.microsoft.com/office/drawing/2014/main" id="{541E04A5-7ACC-4800-9058-24184A717E0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23">
              <a:extLst>
                <a:ext uri="{FF2B5EF4-FFF2-40B4-BE49-F238E27FC236}">
                  <a16:creationId xmlns:a16="http://schemas.microsoft.com/office/drawing/2014/main" id="{24CF9E55-A17F-48C7-890E-DB52E568881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24">
              <a:extLst>
                <a:ext uri="{FF2B5EF4-FFF2-40B4-BE49-F238E27FC236}">
                  <a16:creationId xmlns:a16="http://schemas.microsoft.com/office/drawing/2014/main" id="{E0CC97A1-ECCA-4995-AD6E-E1F15BFD1CA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25">
              <a:extLst>
                <a:ext uri="{FF2B5EF4-FFF2-40B4-BE49-F238E27FC236}">
                  <a16:creationId xmlns:a16="http://schemas.microsoft.com/office/drawing/2014/main" id="{14E425D3-6AF1-4A72-A07F-CCFD3504146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26">
              <a:extLst>
                <a:ext uri="{FF2B5EF4-FFF2-40B4-BE49-F238E27FC236}">
                  <a16:creationId xmlns:a16="http://schemas.microsoft.com/office/drawing/2014/main" id="{B38C885E-6B17-40BD-924D-4A6AEAA595BD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27">
              <a:extLst>
                <a:ext uri="{FF2B5EF4-FFF2-40B4-BE49-F238E27FC236}">
                  <a16:creationId xmlns:a16="http://schemas.microsoft.com/office/drawing/2014/main" id="{BC2B3684-5EBE-43DC-A805-4B0C9663D11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28">
              <a:extLst>
                <a:ext uri="{FF2B5EF4-FFF2-40B4-BE49-F238E27FC236}">
                  <a16:creationId xmlns:a16="http://schemas.microsoft.com/office/drawing/2014/main" id="{FF45BF29-A42B-435F-92BA-22FC7FE19E79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29">
              <a:extLst>
                <a:ext uri="{FF2B5EF4-FFF2-40B4-BE49-F238E27FC236}">
                  <a16:creationId xmlns:a16="http://schemas.microsoft.com/office/drawing/2014/main" id="{C134DD57-B31E-4053-8546-82B862EB25E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30">
              <a:extLst>
                <a:ext uri="{FF2B5EF4-FFF2-40B4-BE49-F238E27FC236}">
                  <a16:creationId xmlns:a16="http://schemas.microsoft.com/office/drawing/2014/main" id="{FA50CBD5-8675-4D88-AEA8-641DF568CCD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31">
              <a:extLst>
                <a:ext uri="{FF2B5EF4-FFF2-40B4-BE49-F238E27FC236}">
                  <a16:creationId xmlns:a16="http://schemas.microsoft.com/office/drawing/2014/main" id="{F8F446EB-0CAA-4121-AFBB-F392623F271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32">
              <a:extLst>
                <a:ext uri="{FF2B5EF4-FFF2-40B4-BE49-F238E27FC236}">
                  <a16:creationId xmlns:a16="http://schemas.microsoft.com/office/drawing/2014/main" id="{604BE701-37E2-4A7B-9635-962C3A32E762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33">
              <a:extLst>
                <a:ext uri="{FF2B5EF4-FFF2-40B4-BE49-F238E27FC236}">
                  <a16:creationId xmlns:a16="http://schemas.microsoft.com/office/drawing/2014/main" id="{D8B712AD-C791-4BEA-940D-DEA0DCA25E9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34">
              <a:extLst>
                <a:ext uri="{FF2B5EF4-FFF2-40B4-BE49-F238E27FC236}">
                  <a16:creationId xmlns:a16="http://schemas.microsoft.com/office/drawing/2014/main" id="{9B1EA9B6-9568-4926-ADC7-6C2E93A1B1E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35">
              <a:extLst>
                <a:ext uri="{FF2B5EF4-FFF2-40B4-BE49-F238E27FC236}">
                  <a16:creationId xmlns:a16="http://schemas.microsoft.com/office/drawing/2014/main" id="{1A65AE28-D163-425B-BCD6-41B0AEDAE39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61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>
            <a:extLst>
              <a:ext uri="{FF2B5EF4-FFF2-40B4-BE49-F238E27FC236}">
                <a16:creationId xmlns:a16="http://schemas.microsoft.com/office/drawing/2014/main" id="{10F8C1B3-E71D-45C2-9B30-C5BA86891DF2}"/>
              </a:ext>
            </a:extLst>
          </p:cNvPr>
          <p:cNvSpPr/>
          <p:nvPr/>
        </p:nvSpPr>
        <p:spPr>
          <a:xfrm>
            <a:off x="-41034" y="-23165"/>
            <a:ext cx="12192000" cy="6904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8FD366-5FF9-4486-9131-C2FB19EC9AD6}"/>
              </a:ext>
            </a:extLst>
          </p:cNvPr>
          <p:cNvGrpSpPr/>
          <p:nvPr/>
        </p:nvGrpSpPr>
        <p:grpSpPr>
          <a:xfrm>
            <a:off x="4347657" y="2417451"/>
            <a:ext cx="3496686" cy="3209249"/>
            <a:chOff x="2808139" y="2661029"/>
            <a:chExt cx="3544350" cy="3252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375D4C-48E3-48D0-90AA-7FF14F1F46FE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330847B-9134-41BE-9F47-4B3235CDC5E3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id="{A520453A-A40D-459E-80D3-DD40842BFD13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D210C7-D584-4FB2-8AE6-DC0518D8502D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AE1D78A-33E1-4775-BE9C-80FDEE1749EE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id="{6ED69095-E9E8-425A-94A1-5AB64DE48C61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6970B8-E820-453F-B9FF-9E27DFB9FEF8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12A1E8-F85B-431B-AAF3-4AE6DD86847B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id="{5240D010-5CC3-4765-A90D-CA576D4688BB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448561-2288-4FC6-A921-EE7CF957A032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84BDC-A1D3-4B56-BD7F-D05FF022F96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id="{A9A7C5F1-2AB8-492C-992E-C17894ED7D7E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94C20-9D63-4CBF-9A50-219761E74F06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0744909-3E1D-4254-9EC9-D4E7ADDF4650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id="{5C46D473-2DDD-4784-98EB-711F446F4F78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3E282A8-9B16-4CEA-AD34-1A9998B46955}"/>
              </a:ext>
            </a:extLst>
          </p:cNvPr>
          <p:cNvSpPr txBox="1"/>
          <p:nvPr/>
        </p:nvSpPr>
        <p:spPr>
          <a:xfrm>
            <a:off x="6982006" y="4681772"/>
            <a:ext cx="550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Развитие производства </a:t>
            </a:r>
          </a:p>
          <a:p>
            <a:pPr algn="ctr"/>
            <a:r>
              <a:rPr lang="ru-RU" altLang="ko-KR" sz="2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и бизнеса</a:t>
            </a:r>
            <a:endParaRPr lang="ko-KR" altLang="en-US" sz="2000" b="1" dirty="0">
              <a:solidFill>
                <a:schemeClr val="accent6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2A73D2-EDCF-4677-9577-2F79BA34A319}"/>
              </a:ext>
            </a:extLst>
          </p:cNvPr>
          <p:cNvSpPr txBox="1"/>
          <p:nvPr/>
        </p:nvSpPr>
        <p:spPr>
          <a:xfrm>
            <a:off x="310750" y="524371"/>
            <a:ext cx="388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000" b="1" dirty="0">
                <a:solidFill>
                  <a:schemeClr val="bg1"/>
                </a:solidFill>
                <a:cs typeface="Arial" pitchFamily="34" charset="0"/>
              </a:rPr>
              <a:t>Польза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7E575D9D-91F7-4091-8869-49E30A0CAF03}"/>
              </a:ext>
            </a:extLst>
          </p:cNvPr>
          <p:cNvCxnSpPr/>
          <p:nvPr/>
        </p:nvCxnSpPr>
        <p:spPr>
          <a:xfrm>
            <a:off x="417605" y="504981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E6F8091-D462-45D7-8955-A7FA88548AB0}"/>
              </a:ext>
            </a:extLst>
          </p:cNvPr>
          <p:cNvSpPr/>
          <p:nvPr/>
        </p:nvSpPr>
        <p:spPr>
          <a:xfrm>
            <a:off x="172139" y="3615797"/>
            <a:ext cx="38685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Учет возможных негативных последствий реализации определённых решений вследствие ошибочности полученных параметров социально-экономического развития.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3D83B9F-CE18-489E-A2D4-4184FA026431}"/>
              </a:ext>
            </a:extLst>
          </p:cNvPr>
          <p:cNvSpPr/>
          <p:nvPr/>
        </p:nvSpPr>
        <p:spPr>
          <a:xfrm>
            <a:off x="417605" y="2054982"/>
            <a:ext cx="3685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Оценка перспектив развития экономических субъектов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17B9FF1-3478-43C6-B7D1-609F0FF80CC7}"/>
              </a:ext>
            </a:extLst>
          </p:cNvPr>
          <p:cNvSpPr/>
          <p:nvPr/>
        </p:nvSpPr>
        <p:spPr>
          <a:xfrm>
            <a:off x="8222775" y="1566851"/>
            <a:ext cx="38685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Прогнозирование событий макроэкономических влияний, которые могут оказать воздействие непосредственно на процессы, происходящие в национальной экономике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9F94030-3D9D-4BB1-888B-E79439B2CE16}"/>
              </a:ext>
            </a:extLst>
          </p:cNvPr>
          <p:cNvSpPr/>
          <p:nvPr/>
        </p:nvSpPr>
        <p:spPr>
          <a:xfrm>
            <a:off x="4168696" y="6033922"/>
            <a:ext cx="7922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Оценка экономических рисков</a:t>
            </a:r>
          </a:p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Оценка возникновения техногенных катастроф и пандемий</a:t>
            </a:r>
          </a:p>
        </p:txBody>
      </p:sp>
      <p:sp>
        <p:nvSpPr>
          <p:cNvPr id="58" name="Donut 24">
            <a:extLst>
              <a:ext uri="{FF2B5EF4-FFF2-40B4-BE49-F238E27FC236}">
                <a16:creationId xmlns:a16="http://schemas.microsoft.com/office/drawing/2014/main" id="{60CA908B-B8E2-4B5C-B171-234365D8DCBF}"/>
              </a:ext>
            </a:extLst>
          </p:cNvPr>
          <p:cNvSpPr/>
          <p:nvPr/>
        </p:nvSpPr>
        <p:spPr>
          <a:xfrm>
            <a:off x="5783502" y="1970250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Plus 7">
            <a:extLst>
              <a:ext uri="{FF2B5EF4-FFF2-40B4-BE49-F238E27FC236}">
                <a16:creationId xmlns:a16="http://schemas.microsoft.com/office/drawing/2014/main" id="{AEA03BA2-B152-4DFA-A744-01F9A36CEA10}"/>
              </a:ext>
            </a:extLst>
          </p:cNvPr>
          <p:cNvSpPr/>
          <p:nvPr/>
        </p:nvSpPr>
        <p:spPr>
          <a:xfrm>
            <a:off x="5741190" y="3304998"/>
            <a:ext cx="698446" cy="69844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Rounded Rectangle 3">
            <a:extLst>
              <a:ext uri="{FF2B5EF4-FFF2-40B4-BE49-F238E27FC236}">
                <a16:creationId xmlns:a16="http://schemas.microsoft.com/office/drawing/2014/main" id="{035C9764-17D7-4794-8129-275A4737DE27}"/>
              </a:ext>
            </a:extLst>
          </p:cNvPr>
          <p:cNvSpPr/>
          <p:nvPr/>
        </p:nvSpPr>
        <p:spPr>
          <a:xfrm>
            <a:off x="533401" y="2007972"/>
            <a:ext cx="3523788" cy="1062673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6" name="Rounded Rectangle 3">
            <a:extLst>
              <a:ext uri="{FF2B5EF4-FFF2-40B4-BE49-F238E27FC236}">
                <a16:creationId xmlns:a16="http://schemas.microsoft.com/office/drawing/2014/main" id="{EC04FB36-51C7-497C-9C28-30BB715B5E28}"/>
              </a:ext>
            </a:extLst>
          </p:cNvPr>
          <p:cNvSpPr/>
          <p:nvPr/>
        </p:nvSpPr>
        <p:spPr>
          <a:xfrm>
            <a:off x="8119648" y="1530174"/>
            <a:ext cx="3868517" cy="2309912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Rounded Rectangle 3">
            <a:extLst>
              <a:ext uri="{FF2B5EF4-FFF2-40B4-BE49-F238E27FC236}">
                <a16:creationId xmlns:a16="http://schemas.microsoft.com/office/drawing/2014/main" id="{307DD9FD-FC00-4F91-BBB3-EAA7E159B574}"/>
              </a:ext>
            </a:extLst>
          </p:cNvPr>
          <p:cNvSpPr/>
          <p:nvPr/>
        </p:nvSpPr>
        <p:spPr>
          <a:xfrm>
            <a:off x="72018" y="3472072"/>
            <a:ext cx="3879411" cy="2438334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0" name="Rounded Rectangle 3">
            <a:extLst>
              <a:ext uri="{FF2B5EF4-FFF2-40B4-BE49-F238E27FC236}">
                <a16:creationId xmlns:a16="http://schemas.microsoft.com/office/drawing/2014/main" id="{B314ED99-9136-4637-AA40-31A62DE546C5}"/>
              </a:ext>
            </a:extLst>
          </p:cNvPr>
          <p:cNvSpPr/>
          <p:nvPr/>
        </p:nvSpPr>
        <p:spPr>
          <a:xfrm>
            <a:off x="4168697" y="6033922"/>
            <a:ext cx="7819468" cy="685456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2" name="Rounded Rectangle 3">
            <a:extLst>
              <a:ext uri="{FF2B5EF4-FFF2-40B4-BE49-F238E27FC236}">
                <a16:creationId xmlns:a16="http://schemas.microsoft.com/office/drawing/2014/main" id="{5A79BED9-29BA-4FFD-8959-C155A4F2F40F}"/>
              </a:ext>
            </a:extLst>
          </p:cNvPr>
          <p:cNvSpPr/>
          <p:nvPr/>
        </p:nvSpPr>
        <p:spPr>
          <a:xfrm>
            <a:off x="8117902" y="4685247"/>
            <a:ext cx="3212708" cy="720119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7F7F711F-6DE7-428D-A47B-0E0A2EF5B932}"/>
              </a:ext>
            </a:extLst>
          </p:cNvPr>
          <p:cNvSpPr>
            <a:spLocks noChangeAspect="1"/>
          </p:cNvSpPr>
          <p:nvPr/>
        </p:nvSpPr>
        <p:spPr>
          <a:xfrm rot="9900000">
            <a:off x="10888458" y="6089415"/>
            <a:ext cx="346132" cy="29397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02020773-3924-4512-A84A-875CC2E0D8BE}"/>
              </a:ext>
            </a:extLst>
          </p:cNvPr>
          <p:cNvSpPr/>
          <p:nvPr/>
        </p:nvSpPr>
        <p:spPr>
          <a:xfrm>
            <a:off x="3504229" y="608328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47">
            <a:extLst>
              <a:ext uri="{FF2B5EF4-FFF2-40B4-BE49-F238E27FC236}">
                <a16:creationId xmlns:a16="http://schemas.microsoft.com/office/drawing/2014/main" id="{8A8CEB7F-DB30-4542-8F95-EAF42E059180}"/>
              </a:ext>
            </a:extLst>
          </p:cNvPr>
          <p:cNvSpPr>
            <a:spLocks noChangeAspect="1"/>
          </p:cNvSpPr>
          <p:nvPr/>
        </p:nvSpPr>
        <p:spPr>
          <a:xfrm>
            <a:off x="11326411" y="6073621"/>
            <a:ext cx="341714" cy="3417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01D7DBFA-E06D-4AD4-8954-C547F6FA36E1}"/>
              </a:ext>
            </a:extLst>
          </p:cNvPr>
          <p:cNvSpPr/>
          <p:nvPr/>
        </p:nvSpPr>
        <p:spPr>
          <a:xfrm>
            <a:off x="7547192" y="5040934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FED4457F-7409-4F2F-9C92-B10CBF5B29B7}"/>
              </a:ext>
            </a:extLst>
          </p:cNvPr>
          <p:cNvSpPr/>
          <p:nvPr/>
        </p:nvSpPr>
        <p:spPr>
          <a:xfrm rot="18900000">
            <a:off x="11297767" y="2582211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Pie 24">
            <a:extLst>
              <a:ext uri="{FF2B5EF4-FFF2-40B4-BE49-F238E27FC236}">
                <a16:creationId xmlns:a16="http://schemas.microsoft.com/office/drawing/2014/main" id="{9E931CFC-AA39-42EC-BBE5-830A0D9F676F}"/>
              </a:ext>
            </a:extLst>
          </p:cNvPr>
          <p:cNvSpPr/>
          <p:nvPr/>
        </p:nvSpPr>
        <p:spPr>
          <a:xfrm>
            <a:off x="2434494" y="5501465"/>
            <a:ext cx="345836" cy="34620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2">
            <a:extLst>
              <a:ext uri="{FF2B5EF4-FFF2-40B4-BE49-F238E27FC236}">
                <a16:creationId xmlns:a16="http://schemas.microsoft.com/office/drawing/2014/main" id="{7E883C31-0109-4E0D-89A7-55B8B7BA736D}"/>
              </a:ext>
            </a:extLst>
          </p:cNvPr>
          <p:cNvSpPr/>
          <p:nvPr/>
        </p:nvSpPr>
        <p:spPr>
          <a:xfrm>
            <a:off x="-41034" y="-23165"/>
            <a:ext cx="12233034" cy="6904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6A46876E-92E7-4DF4-83AD-EA079DA69C77}"/>
              </a:ext>
            </a:extLst>
          </p:cNvPr>
          <p:cNvSpPr/>
          <p:nvPr/>
        </p:nvSpPr>
        <p:spPr>
          <a:xfrm>
            <a:off x="4124006" y="1794327"/>
            <a:ext cx="7832825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5F007-3D0A-4148-8906-B28DFD68B8FC}"/>
              </a:ext>
            </a:extLst>
          </p:cNvPr>
          <p:cNvSpPr/>
          <p:nvPr/>
        </p:nvSpPr>
        <p:spPr>
          <a:xfrm>
            <a:off x="3027706" y="5031013"/>
            <a:ext cx="8922993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2DCC6D-DC86-46A2-8ED5-DCCE56C025A4}"/>
              </a:ext>
            </a:extLst>
          </p:cNvPr>
          <p:cNvSpPr/>
          <p:nvPr/>
        </p:nvSpPr>
        <p:spPr>
          <a:xfrm>
            <a:off x="3027708" y="3939093"/>
            <a:ext cx="8922992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695D53-A289-49C1-8444-6FC8EE3D5068}"/>
              </a:ext>
            </a:extLst>
          </p:cNvPr>
          <p:cNvSpPr/>
          <p:nvPr/>
        </p:nvSpPr>
        <p:spPr>
          <a:xfrm>
            <a:off x="4117874" y="2873222"/>
            <a:ext cx="7832826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4D9D51-9B98-4CD4-8950-F10EEE3729F9}"/>
              </a:ext>
            </a:extLst>
          </p:cNvPr>
          <p:cNvSpPr txBox="1"/>
          <p:nvPr/>
        </p:nvSpPr>
        <p:spPr>
          <a:xfrm>
            <a:off x="310749" y="524371"/>
            <a:ext cx="760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000" b="1" dirty="0">
                <a:solidFill>
                  <a:schemeClr val="bg1"/>
                </a:solidFill>
                <a:cs typeface="Arial" pitchFamily="34" charset="0"/>
              </a:rPr>
              <a:t>Индикатор эффективности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6" name="Elbow Connector 43">
            <a:extLst>
              <a:ext uri="{FF2B5EF4-FFF2-40B4-BE49-F238E27FC236}">
                <a16:creationId xmlns:a16="http://schemas.microsoft.com/office/drawing/2014/main" id="{3047C0F5-FBB4-4BAB-897F-0563033E3F5B}"/>
              </a:ext>
            </a:extLst>
          </p:cNvPr>
          <p:cNvCxnSpPr/>
          <p:nvPr/>
        </p:nvCxnSpPr>
        <p:spPr>
          <a:xfrm>
            <a:off x="417605" y="504981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92327AF-2782-4253-A88D-EF54CA45DF51}"/>
              </a:ext>
            </a:extLst>
          </p:cNvPr>
          <p:cNvSpPr/>
          <p:nvPr/>
        </p:nvSpPr>
        <p:spPr>
          <a:xfrm>
            <a:off x="4112788" y="1864828"/>
            <a:ext cx="8638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Существующие комплексы прогнозирования недостаточно эффективны.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719720D-7A62-4BF2-A20B-D115B45307B4}"/>
              </a:ext>
            </a:extLst>
          </p:cNvPr>
          <p:cNvSpPr/>
          <p:nvPr/>
        </p:nvSpPr>
        <p:spPr>
          <a:xfrm>
            <a:off x="4112788" y="2943724"/>
            <a:ext cx="7832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Российская экономика переживает острый спад во время мировых кризисов.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B6C5D52-4320-4456-805F-F8F6656605E3}"/>
              </a:ext>
            </a:extLst>
          </p:cNvPr>
          <p:cNvSpPr/>
          <p:nvPr/>
        </p:nvSpPr>
        <p:spPr>
          <a:xfrm>
            <a:off x="3149587" y="4022619"/>
            <a:ext cx="8661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Экономическая модель, которая предусматривала бы эффективный рост промышленности и производства.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60EE9F4-0C49-48A9-AE1A-CA31C5A43E1C}"/>
              </a:ext>
            </a:extLst>
          </p:cNvPr>
          <p:cNvSpPr/>
          <p:nvPr/>
        </p:nvSpPr>
        <p:spPr>
          <a:xfrm>
            <a:off x="3149586" y="5087763"/>
            <a:ext cx="8796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Моделирование национальной экономики, при которой происходил долговременный, максимальный рост ВВП.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BA8A646-D8ED-4AD2-9C37-EE387EE4EB34}"/>
              </a:ext>
            </a:extLst>
          </p:cNvPr>
          <p:cNvSpPr txBox="1"/>
          <p:nvPr/>
        </p:nvSpPr>
        <p:spPr>
          <a:xfrm>
            <a:off x="235169" y="2206285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Проблемы, которые еще не решены в полной мере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72" name="Straight Connector 12">
            <a:extLst>
              <a:ext uri="{FF2B5EF4-FFF2-40B4-BE49-F238E27FC236}">
                <a16:creationId xmlns:a16="http://schemas.microsoft.com/office/drawing/2014/main" id="{FC50CC94-2C11-4BDF-8259-D8A2C8ABD199}"/>
              </a:ext>
            </a:extLst>
          </p:cNvPr>
          <p:cNvCxnSpPr>
            <a:cxnSpLocks/>
          </p:cNvCxnSpPr>
          <p:nvPr/>
        </p:nvCxnSpPr>
        <p:spPr>
          <a:xfrm>
            <a:off x="235169" y="2872205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8756028-3C61-4390-9B33-9810402AE5FE}"/>
              </a:ext>
            </a:extLst>
          </p:cNvPr>
          <p:cNvSpPr txBox="1"/>
          <p:nvPr/>
        </p:nvSpPr>
        <p:spPr>
          <a:xfrm>
            <a:off x="151977" y="4679254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Способы решения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75" name="Straight Connector 12">
            <a:extLst>
              <a:ext uri="{FF2B5EF4-FFF2-40B4-BE49-F238E27FC236}">
                <a16:creationId xmlns:a16="http://schemas.microsoft.com/office/drawing/2014/main" id="{C13A12A1-F024-4D22-A387-0367C9306D5E}"/>
              </a:ext>
            </a:extLst>
          </p:cNvPr>
          <p:cNvCxnSpPr>
            <a:cxnSpLocks/>
          </p:cNvCxnSpPr>
          <p:nvPr/>
        </p:nvCxnSpPr>
        <p:spPr>
          <a:xfrm flipV="1">
            <a:off x="151977" y="5041318"/>
            <a:ext cx="2656858" cy="7268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>
            <a:extLst>
              <a:ext uri="{FF2B5EF4-FFF2-40B4-BE49-F238E27FC236}">
                <a16:creationId xmlns:a16="http://schemas.microsoft.com/office/drawing/2014/main" id="{D1A9C138-F6FB-4D5A-BAE0-5D70FE568FFD}"/>
              </a:ext>
            </a:extLst>
          </p:cNvPr>
          <p:cNvSpPr/>
          <p:nvPr/>
        </p:nvSpPr>
        <p:spPr>
          <a:xfrm>
            <a:off x="-41034" y="-23165"/>
            <a:ext cx="12233034" cy="6904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мсс</a:t>
            </a:r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7465CC-0161-4533-8019-C7D70DA0596B}"/>
              </a:ext>
            </a:extLst>
          </p:cNvPr>
          <p:cNvGrpSpPr/>
          <p:nvPr/>
        </p:nvGrpSpPr>
        <p:grpSpPr>
          <a:xfrm>
            <a:off x="5453438" y="1776627"/>
            <a:ext cx="1289518" cy="4225084"/>
            <a:chOff x="3850310" y="1776627"/>
            <a:chExt cx="1289518" cy="42250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CDA3BFF-F8A3-4918-B507-D99B5F7A418E}"/>
                </a:ext>
              </a:extLst>
            </p:cNvPr>
            <p:cNvSpPr/>
            <p:nvPr/>
          </p:nvSpPr>
          <p:spPr>
            <a:xfrm rot="5400000">
              <a:off x="4231727" y="4278982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85AD12E1-61D4-41DF-ABF9-C67842F0493F}"/>
                </a:ext>
              </a:extLst>
            </p:cNvPr>
            <p:cNvSpPr/>
            <p:nvPr/>
          </p:nvSpPr>
          <p:spPr>
            <a:xfrm rot="5400000">
              <a:off x="4231727" y="2649728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D34101B9-F5D3-4407-B084-367B45709379}"/>
                </a:ext>
              </a:extLst>
            </p:cNvPr>
            <p:cNvSpPr/>
            <p:nvPr/>
          </p:nvSpPr>
          <p:spPr>
            <a:xfrm rot="5400000">
              <a:off x="3783044" y="3473147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6A2E478-D09D-49BD-AF51-D6C94A5C82AE}"/>
                </a:ext>
              </a:extLst>
            </p:cNvPr>
            <p:cNvSpPr/>
            <p:nvPr/>
          </p:nvSpPr>
          <p:spPr>
            <a:xfrm rot="5400000">
              <a:off x="3783044" y="1843893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2058B0B-91E3-4C78-B113-6B2A89311811}"/>
                </a:ext>
              </a:extLst>
            </p:cNvPr>
            <p:cNvSpPr/>
            <p:nvPr/>
          </p:nvSpPr>
          <p:spPr>
            <a:xfrm rot="5400000">
              <a:off x="3783044" y="5093610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E1E902A-9D43-42A7-93C6-84D943BDC564}"/>
              </a:ext>
            </a:extLst>
          </p:cNvPr>
          <p:cNvSpPr txBox="1"/>
          <p:nvPr/>
        </p:nvSpPr>
        <p:spPr>
          <a:xfrm>
            <a:off x="310750" y="524371"/>
            <a:ext cx="388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000" b="1" dirty="0">
                <a:solidFill>
                  <a:schemeClr val="bg1"/>
                </a:solidFill>
                <a:cs typeface="Arial" pitchFamily="34" charset="0"/>
              </a:rPr>
              <a:t>Решение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5" name="Elbow Connector 43">
            <a:extLst>
              <a:ext uri="{FF2B5EF4-FFF2-40B4-BE49-F238E27FC236}">
                <a16:creationId xmlns:a16="http://schemas.microsoft.com/office/drawing/2014/main" id="{C11FEB6F-95E3-4332-BE80-848805DB454F}"/>
              </a:ext>
            </a:extLst>
          </p:cNvPr>
          <p:cNvCxnSpPr/>
          <p:nvPr/>
        </p:nvCxnSpPr>
        <p:spPr>
          <a:xfrm>
            <a:off x="417605" y="504981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2D8AC9A-7575-4AA6-9CCE-F093B5D78380}"/>
              </a:ext>
            </a:extLst>
          </p:cNvPr>
          <p:cNvSpPr/>
          <p:nvPr/>
        </p:nvSpPr>
        <p:spPr>
          <a:xfrm>
            <a:off x="6038460" y="18006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учитывать вероятностные процессы и корреляцию влияющих факторов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FEEF4EA-47B9-45B1-9FE7-6D3B74BC2FFE}"/>
              </a:ext>
            </a:extLst>
          </p:cNvPr>
          <p:cNvSpPr/>
          <p:nvPr/>
        </p:nvSpPr>
        <p:spPr>
          <a:xfrm>
            <a:off x="-41035" y="2782669"/>
            <a:ext cx="594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исследовать вероятностные свойства аттракторов стохастической системы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8A97367-11E7-4D95-8DCE-3929FC1D3F74}"/>
              </a:ext>
            </a:extLst>
          </p:cNvPr>
          <p:cNvSpPr/>
          <p:nvPr/>
        </p:nvSpPr>
        <p:spPr>
          <a:xfrm>
            <a:off x="0" y="1764689"/>
            <a:ext cx="5453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использовать математические и статистические методы для прогнозирования макроэкономических событий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B17F991-1FE7-4A28-84B7-235EE040350D}"/>
              </a:ext>
            </a:extLst>
          </p:cNvPr>
          <p:cNvSpPr/>
          <p:nvPr/>
        </p:nvSpPr>
        <p:spPr>
          <a:xfrm>
            <a:off x="6294273" y="5240805"/>
            <a:ext cx="5605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провести декомпозицию существующих макроэкономических систем, используя эффективные алгоритмы увеличения информативности анализа при обработке данных ограниченного объема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18E84E6-EDE7-4557-92DF-8A3B561BB9B8}"/>
              </a:ext>
            </a:extLst>
          </p:cNvPr>
          <p:cNvSpPr/>
          <p:nvPr/>
        </p:nvSpPr>
        <p:spPr>
          <a:xfrm>
            <a:off x="316410" y="5401546"/>
            <a:ext cx="4956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рассматривать и анализировать критические события в экономической системе как факторы нестабильности стохастической системы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D1F358C-2666-414B-9A42-14BF731B126A}"/>
              </a:ext>
            </a:extLst>
          </p:cNvPr>
          <p:cNvSpPr/>
          <p:nvPr/>
        </p:nvSpPr>
        <p:spPr>
          <a:xfrm>
            <a:off x="6420270" y="43803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провести анализ существующих моделей детерминированных и стохастических систем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1CB18C9-6F3B-430F-8572-000BBAE4102C}"/>
              </a:ext>
            </a:extLst>
          </p:cNvPr>
          <p:cNvSpPr/>
          <p:nvPr/>
        </p:nvSpPr>
        <p:spPr>
          <a:xfrm>
            <a:off x="197857" y="3503162"/>
            <a:ext cx="5016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рассмотреть перспективность использований нейронных сетей с включением вероятностного метода адаптивного времени вычисления для решения задач моделирования экономических процессов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CB4D8A4-074D-4F30-9FC3-EFF57B56BBFD}"/>
              </a:ext>
            </a:extLst>
          </p:cNvPr>
          <p:cNvSpPr/>
          <p:nvPr/>
        </p:nvSpPr>
        <p:spPr>
          <a:xfrm>
            <a:off x="6468186" y="2688848"/>
            <a:ext cx="5549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изучить вопрос о взаимосвязи микро- и макроэкономических процессов, так как микропроцессы трансформируются в макропроцессы, на основе которых формируется экономическая среда</a:t>
            </a:r>
          </a:p>
        </p:txBody>
      </p:sp>
      <p:cxnSp>
        <p:nvCxnSpPr>
          <p:cNvPr id="51" name="Elbow Connector 33">
            <a:extLst>
              <a:ext uri="{FF2B5EF4-FFF2-40B4-BE49-F238E27FC236}">
                <a16:creationId xmlns:a16="http://schemas.microsoft.com/office/drawing/2014/main" id="{7DF30E71-F9F5-497A-8051-8267D1790FD4}"/>
              </a:ext>
            </a:extLst>
          </p:cNvPr>
          <p:cNvCxnSpPr>
            <a:cxnSpLocks/>
          </p:cNvCxnSpPr>
          <p:nvPr/>
        </p:nvCxnSpPr>
        <p:spPr>
          <a:xfrm rot="10800000">
            <a:off x="6985000" y="5187083"/>
            <a:ext cx="4914902" cy="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33">
            <a:extLst>
              <a:ext uri="{FF2B5EF4-FFF2-40B4-BE49-F238E27FC236}">
                <a16:creationId xmlns:a16="http://schemas.microsoft.com/office/drawing/2014/main" id="{EEAA49D5-5915-4511-9BBC-F012952E68BA}"/>
              </a:ext>
            </a:extLst>
          </p:cNvPr>
          <p:cNvCxnSpPr>
            <a:cxnSpLocks/>
          </p:cNvCxnSpPr>
          <p:nvPr/>
        </p:nvCxnSpPr>
        <p:spPr>
          <a:xfrm rot="10800000">
            <a:off x="6873843" y="2534357"/>
            <a:ext cx="4914902" cy="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33">
            <a:extLst>
              <a:ext uri="{FF2B5EF4-FFF2-40B4-BE49-F238E27FC236}">
                <a16:creationId xmlns:a16="http://schemas.microsoft.com/office/drawing/2014/main" id="{F3BF677D-FBF2-4E24-A317-1B72D2FF831D}"/>
              </a:ext>
            </a:extLst>
          </p:cNvPr>
          <p:cNvCxnSpPr>
            <a:cxnSpLocks/>
          </p:cNvCxnSpPr>
          <p:nvPr/>
        </p:nvCxnSpPr>
        <p:spPr>
          <a:xfrm rot="10800000">
            <a:off x="6985000" y="4296020"/>
            <a:ext cx="4914902" cy="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33">
            <a:extLst>
              <a:ext uri="{FF2B5EF4-FFF2-40B4-BE49-F238E27FC236}">
                <a16:creationId xmlns:a16="http://schemas.microsoft.com/office/drawing/2014/main" id="{3018BC3F-5F85-4C99-8914-0FEF692B09BB}"/>
              </a:ext>
            </a:extLst>
          </p:cNvPr>
          <p:cNvCxnSpPr>
            <a:cxnSpLocks/>
          </p:cNvCxnSpPr>
          <p:nvPr/>
        </p:nvCxnSpPr>
        <p:spPr>
          <a:xfrm rot="10800000">
            <a:off x="358289" y="2733526"/>
            <a:ext cx="4914902" cy="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3">
            <a:extLst>
              <a:ext uri="{FF2B5EF4-FFF2-40B4-BE49-F238E27FC236}">
                <a16:creationId xmlns:a16="http://schemas.microsoft.com/office/drawing/2014/main" id="{C60B7C03-A7B0-49E4-8E65-2620662CE8EF}"/>
              </a:ext>
            </a:extLst>
          </p:cNvPr>
          <p:cNvCxnSpPr>
            <a:cxnSpLocks/>
          </p:cNvCxnSpPr>
          <p:nvPr/>
        </p:nvCxnSpPr>
        <p:spPr>
          <a:xfrm rot="10800000">
            <a:off x="314195" y="3480452"/>
            <a:ext cx="4914902" cy="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33">
            <a:extLst>
              <a:ext uri="{FF2B5EF4-FFF2-40B4-BE49-F238E27FC236}">
                <a16:creationId xmlns:a16="http://schemas.microsoft.com/office/drawing/2014/main" id="{10C5887D-3CB9-4EFE-989D-3307D791E525}"/>
              </a:ext>
            </a:extLst>
          </p:cNvPr>
          <p:cNvCxnSpPr>
            <a:cxnSpLocks/>
          </p:cNvCxnSpPr>
          <p:nvPr/>
        </p:nvCxnSpPr>
        <p:spPr>
          <a:xfrm rot="10800000">
            <a:off x="316232" y="5388160"/>
            <a:ext cx="4914902" cy="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2">
            <a:extLst>
              <a:ext uri="{FF2B5EF4-FFF2-40B4-BE49-F238E27FC236}">
                <a16:creationId xmlns:a16="http://schemas.microsoft.com/office/drawing/2014/main" id="{63E6DC1F-8B7E-425C-84FD-FB30DE39D590}"/>
              </a:ext>
            </a:extLst>
          </p:cNvPr>
          <p:cNvGrpSpPr/>
          <p:nvPr/>
        </p:nvGrpSpPr>
        <p:grpSpPr>
          <a:xfrm rot="19356937">
            <a:off x="9403696" y="88520"/>
            <a:ext cx="1021193" cy="1355485"/>
            <a:chOff x="500396" y="1895835"/>
            <a:chExt cx="3483312" cy="4450146"/>
          </a:xfrm>
        </p:grpSpPr>
        <p:grpSp>
          <p:nvGrpSpPr>
            <p:cNvPr id="71" name="Group 3">
              <a:extLst>
                <a:ext uri="{FF2B5EF4-FFF2-40B4-BE49-F238E27FC236}">
                  <a16:creationId xmlns:a16="http://schemas.microsoft.com/office/drawing/2014/main" id="{A607D2D1-B61C-4CD4-A3BD-49B5DE39010F}"/>
                </a:ext>
              </a:extLst>
            </p:cNvPr>
            <p:cNvGrpSpPr/>
            <p:nvPr/>
          </p:nvGrpSpPr>
          <p:grpSpPr>
            <a:xfrm>
              <a:off x="500396" y="1895835"/>
              <a:ext cx="3483312" cy="4450146"/>
              <a:chOff x="1404499" y="2043145"/>
              <a:chExt cx="3483312" cy="4450146"/>
            </a:xfrm>
          </p:grpSpPr>
          <p:sp>
            <p:nvSpPr>
              <p:cNvPr id="76" name="Rectangle 11">
                <a:extLst>
                  <a:ext uri="{FF2B5EF4-FFF2-40B4-BE49-F238E27FC236}">
                    <a16:creationId xmlns:a16="http://schemas.microsoft.com/office/drawing/2014/main" id="{B962A163-B170-4AB5-9420-AE46D87ABCF0}"/>
                  </a:ext>
                </a:extLst>
              </p:cNvPr>
              <p:cNvSpPr/>
              <p:nvPr/>
            </p:nvSpPr>
            <p:spPr>
              <a:xfrm>
                <a:off x="1950893" y="2985237"/>
                <a:ext cx="2390525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390525" h="1116000">
                    <a:moveTo>
                      <a:pt x="235871" y="0"/>
                    </a:moveTo>
                    <a:lnTo>
                      <a:pt x="2154656" y="0"/>
                    </a:lnTo>
                    <a:cubicBezTo>
                      <a:pt x="2298210" y="310471"/>
                      <a:pt x="2396706" y="714290"/>
                      <a:pt x="2390224" y="1069686"/>
                    </a:cubicBezTo>
                    <a:lnTo>
                      <a:pt x="2387265" y="1116000"/>
                    </a:lnTo>
                    <a:lnTo>
                      <a:pt x="3263" y="1116000"/>
                    </a:lnTo>
                    <a:cubicBezTo>
                      <a:pt x="665" y="1100130"/>
                      <a:pt x="302" y="1084652"/>
                      <a:pt x="302" y="1069685"/>
                    </a:cubicBezTo>
                    <a:cubicBezTo>
                      <a:pt x="-6179" y="714290"/>
                      <a:pt x="92317" y="310471"/>
                      <a:pt x="2358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ectangle 12">
                <a:extLst>
                  <a:ext uri="{FF2B5EF4-FFF2-40B4-BE49-F238E27FC236}">
                    <a16:creationId xmlns:a16="http://schemas.microsoft.com/office/drawing/2014/main" id="{4C2CCD2B-B715-4ED8-8D3C-8DFF63E3F380}"/>
                  </a:ext>
                </a:extLst>
              </p:cNvPr>
              <p:cNvSpPr/>
              <p:nvPr/>
            </p:nvSpPr>
            <p:spPr>
              <a:xfrm>
                <a:off x="1670119" y="4181264"/>
                <a:ext cx="295207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952072" h="1116000">
                    <a:moveTo>
                      <a:pt x="284416" y="0"/>
                    </a:moveTo>
                    <a:lnTo>
                      <a:pt x="2666659" y="0"/>
                    </a:lnTo>
                    <a:cubicBezTo>
                      <a:pt x="2658933" y="175805"/>
                      <a:pt x="2609068" y="405909"/>
                      <a:pt x="2539680" y="642275"/>
                    </a:cubicBezTo>
                    <a:lnTo>
                      <a:pt x="2849820" y="831816"/>
                    </a:lnTo>
                    <a:lnTo>
                      <a:pt x="2952072" y="1116000"/>
                    </a:lnTo>
                    <a:lnTo>
                      <a:pt x="0" y="1116000"/>
                    </a:lnTo>
                    <a:lnTo>
                      <a:pt x="102252" y="831816"/>
                    </a:lnTo>
                    <a:lnTo>
                      <a:pt x="411552" y="642787"/>
                    </a:lnTo>
                    <a:cubicBezTo>
                      <a:pt x="342079" y="406245"/>
                      <a:pt x="292147" y="175934"/>
                      <a:pt x="284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Rectangle 13">
                <a:extLst>
                  <a:ext uri="{FF2B5EF4-FFF2-40B4-BE49-F238E27FC236}">
                    <a16:creationId xmlns:a16="http://schemas.microsoft.com/office/drawing/2014/main" id="{30C778BD-6B94-4C00-8CBF-C65BC570A0D6}"/>
                  </a:ext>
                </a:extLst>
              </p:cNvPr>
              <p:cNvSpPr/>
              <p:nvPr/>
            </p:nvSpPr>
            <p:spPr>
              <a:xfrm>
                <a:off x="1404499" y="5377291"/>
                <a:ext cx="348331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3483312" h="1116000">
                    <a:moveTo>
                      <a:pt x="1898185" y="1105560"/>
                    </a:moveTo>
                    <a:lnTo>
                      <a:pt x="1919880" y="1116000"/>
                    </a:lnTo>
                    <a:lnTo>
                      <a:pt x="1908776" y="1116000"/>
                    </a:lnTo>
                    <a:cubicBezTo>
                      <a:pt x="1905979" y="1111563"/>
                      <a:pt x="1902100" y="1108505"/>
                      <a:pt x="1898185" y="1105560"/>
                    </a:cubicBezTo>
                    <a:close/>
                    <a:moveTo>
                      <a:pt x="260668" y="0"/>
                    </a:moveTo>
                    <a:lnTo>
                      <a:pt x="3222644" y="0"/>
                    </a:lnTo>
                    <a:lnTo>
                      <a:pt x="3483312" y="724461"/>
                    </a:lnTo>
                    <a:lnTo>
                      <a:pt x="2489111" y="354812"/>
                    </a:lnTo>
                    <a:cubicBezTo>
                      <a:pt x="2465120" y="480738"/>
                      <a:pt x="2446948" y="534340"/>
                      <a:pt x="2365708" y="674887"/>
                    </a:cubicBezTo>
                    <a:cubicBezTo>
                      <a:pt x="2291173" y="814963"/>
                      <a:pt x="2172951" y="936315"/>
                      <a:pt x="2076571" y="1067029"/>
                    </a:cubicBezTo>
                    <a:lnTo>
                      <a:pt x="1413587" y="1067029"/>
                    </a:lnTo>
                    <a:cubicBezTo>
                      <a:pt x="1317208" y="936315"/>
                      <a:pt x="1208344" y="821204"/>
                      <a:pt x="1124449" y="674887"/>
                    </a:cubicBezTo>
                    <a:cubicBezTo>
                      <a:pt x="1052663" y="558938"/>
                      <a:pt x="1024571" y="508523"/>
                      <a:pt x="993354" y="355127"/>
                    </a:cubicBezTo>
                    <a:lnTo>
                      <a:pt x="0" y="7244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Diagonal Stripe 17">
                <a:extLst>
                  <a:ext uri="{FF2B5EF4-FFF2-40B4-BE49-F238E27FC236}">
                    <a16:creationId xmlns:a16="http://schemas.microsoft.com/office/drawing/2014/main" id="{27B7246C-81D8-4237-9D03-F78F823D5D1A}"/>
                  </a:ext>
                </a:extLst>
              </p:cNvPr>
              <p:cNvSpPr/>
              <p:nvPr/>
            </p:nvSpPr>
            <p:spPr>
              <a:xfrm rot="13500000">
                <a:off x="2388166" y="2062690"/>
                <a:ext cx="1515978" cy="1476887"/>
              </a:xfrm>
              <a:custGeom>
                <a:avLst/>
                <a:gdLst/>
                <a:ahLst/>
                <a:cxnLst/>
                <a:rect l="l" t="t" r="r" b="b"/>
                <a:pathLst>
                  <a:path w="1515978" h="1476887">
                    <a:moveTo>
                      <a:pt x="1432872" y="1407768"/>
                    </a:moveTo>
                    <a:cubicBezTo>
                      <a:pt x="1044152" y="1532778"/>
                      <a:pt x="463423" y="1466296"/>
                      <a:pt x="96513" y="1380535"/>
                    </a:cubicBezTo>
                    <a:lnTo>
                      <a:pt x="0" y="1347296"/>
                    </a:lnTo>
                    <a:lnTo>
                      <a:pt x="1347296" y="0"/>
                    </a:lnTo>
                    <a:cubicBezTo>
                      <a:pt x="1360006" y="32393"/>
                      <a:pt x="1370814" y="64720"/>
                      <a:pt x="1380535" y="96513"/>
                    </a:cubicBezTo>
                    <a:cubicBezTo>
                      <a:pt x="1465987" y="462097"/>
                      <a:pt x="1607423" y="1036327"/>
                      <a:pt x="1432872" y="1407768"/>
                    </a:cubicBezTo>
                    <a:close/>
                    <a:moveTo>
                      <a:pt x="1430390" y="1413759"/>
                    </a:moveTo>
                    <a:cubicBezTo>
                      <a:pt x="1431325" y="1411814"/>
                      <a:pt x="1432251" y="1409863"/>
                      <a:pt x="1432872" y="1407768"/>
                    </a:cubicBezTo>
                    <a:lnTo>
                      <a:pt x="1434816" y="14072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C671A9F-FC6F-46AB-A091-B406E39E2BCE}"/>
                </a:ext>
              </a:extLst>
            </p:cNvPr>
            <p:cNvSpPr txBox="1"/>
            <p:nvPr/>
          </p:nvSpPr>
          <p:spPr>
            <a:xfrm>
              <a:off x="1637876" y="1965134"/>
              <a:ext cx="1208360" cy="1204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7C4E93-5A5A-4045-8564-B3E152742B78}"/>
                </a:ext>
              </a:extLst>
            </p:cNvPr>
            <p:cNvSpPr txBox="1"/>
            <p:nvPr/>
          </p:nvSpPr>
          <p:spPr>
            <a:xfrm>
              <a:off x="1637879" y="2996233"/>
              <a:ext cx="1208360" cy="1204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6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>
            <a:extLst>
              <a:ext uri="{FF2B5EF4-FFF2-40B4-BE49-F238E27FC236}">
                <a16:creationId xmlns:a16="http://schemas.microsoft.com/office/drawing/2014/main" id="{92E2EE8B-7DC7-4588-96BD-76197753A481}"/>
              </a:ext>
            </a:extLst>
          </p:cNvPr>
          <p:cNvSpPr/>
          <p:nvPr/>
        </p:nvSpPr>
        <p:spPr>
          <a:xfrm>
            <a:off x="-41034" y="-23165"/>
            <a:ext cx="12233034" cy="6904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CEDD89-FB95-4698-A951-8D667DAD61F7}"/>
              </a:ext>
            </a:extLst>
          </p:cNvPr>
          <p:cNvCxnSpPr/>
          <p:nvPr/>
        </p:nvCxnSpPr>
        <p:spPr>
          <a:xfrm flipV="1">
            <a:off x="1715058" y="37979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3AC6F6-116D-4971-9838-E43566A33F7B}"/>
              </a:ext>
            </a:extLst>
          </p:cNvPr>
          <p:cNvCxnSpPr/>
          <p:nvPr/>
        </p:nvCxnSpPr>
        <p:spPr>
          <a:xfrm flipV="1">
            <a:off x="4035490" y="31533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A7DE9A-E02E-4428-88E9-F0BCCAB02C1D}"/>
              </a:ext>
            </a:extLst>
          </p:cNvPr>
          <p:cNvCxnSpPr/>
          <p:nvPr/>
        </p:nvCxnSpPr>
        <p:spPr>
          <a:xfrm flipV="1">
            <a:off x="6355922" y="25088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4486CC-CA76-4B10-B129-8499FDEA5FEA}"/>
              </a:ext>
            </a:extLst>
          </p:cNvPr>
          <p:cNvCxnSpPr/>
          <p:nvPr/>
        </p:nvCxnSpPr>
        <p:spPr>
          <a:xfrm flipV="1">
            <a:off x="8676354" y="18642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60F8524-0A4C-4E1C-9513-B1BD35631E5C}"/>
              </a:ext>
            </a:extLst>
          </p:cNvPr>
          <p:cNvSpPr/>
          <p:nvPr/>
        </p:nvSpPr>
        <p:spPr>
          <a:xfrm>
            <a:off x="3064064" y="56139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CAE00-43F8-43C3-A3AA-0919566D1751}"/>
              </a:ext>
            </a:extLst>
          </p:cNvPr>
          <p:cNvSpPr/>
          <p:nvPr/>
        </p:nvSpPr>
        <p:spPr>
          <a:xfrm>
            <a:off x="5384496" y="49658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E5775-A6BE-48EC-9AE3-DD1B8EB71F14}"/>
              </a:ext>
            </a:extLst>
          </p:cNvPr>
          <p:cNvSpPr/>
          <p:nvPr/>
        </p:nvSpPr>
        <p:spPr>
          <a:xfrm>
            <a:off x="7704928" y="43177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BB38F-1896-40FA-8156-C3F7EFC2A617}"/>
              </a:ext>
            </a:extLst>
          </p:cNvPr>
          <p:cNvSpPr/>
          <p:nvPr/>
        </p:nvSpPr>
        <p:spPr>
          <a:xfrm>
            <a:off x="10025360" y="36697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4B46152-1512-46A0-AED5-FF1369FF6B36}"/>
              </a:ext>
            </a:extLst>
          </p:cNvPr>
          <p:cNvSpPr/>
          <p:nvPr/>
        </p:nvSpPr>
        <p:spPr>
          <a:xfrm>
            <a:off x="4120258" y="53768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bg1"/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62280B5C-AB49-4696-8C67-E38EC738001F}"/>
              </a:ext>
            </a:extLst>
          </p:cNvPr>
          <p:cNvSpPr/>
          <p:nvPr/>
        </p:nvSpPr>
        <p:spPr>
          <a:xfrm>
            <a:off x="6415287" y="47308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bg1"/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FEA9DA39-09F0-484A-A419-03A10F52A4EA}"/>
              </a:ext>
            </a:extLst>
          </p:cNvPr>
          <p:cNvSpPr/>
          <p:nvPr/>
        </p:nvSpPr>
        <p:spPr>
          <a:xfrm>
            <a:off x="8710316" y="40847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bg1"/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96D549-BC53-4BE1-B51F-B902346FE85A}"/>
              </a:ext>
            </a:extLst>
          </p:cNvPr>
          <p:cNvSpPr txBox="1"/>
          <p:nvPr/>
        </p:nvSpPr>
        <p:spPr>
          <a:xfrm>
            <a:off x="310750" y="524371"/>
            <a:ext cx="388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000" b="1" dirty="0">
                <a:solidFill>
                  <a:schemeClr val="bg1"/>
                </a:solidFill>
                <a:cs typeface="Arial" pitchFamily="34" charset="0"/>
              </a:rPr>
              <a:t>Ресурсы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8" name="Elbow Connector 43">
            <a:extLst>
              <a:ext uri="{FF2B5EF4-FFF2-40B4-BE49-F238E27FC236}">
                <a16:creationId xmlns:a16="http://schemas.microsoft.com/office/drawing/2014/main" id="{5A1681A4-D0A6-47D2-9900-625CDE0468A0}"/>
              </a:ext>
            </a:extLst>
          </p:cNvPr>
          <p:cNvCxnSpPr/>
          <p:nvPr/>
        </p:nvCxnSpPr>
        <p:spPr>
          <a:xfrm>
            <a:off x="417605" y="504981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8BC3844-4588-4208-ADA9-999C5C0A73AB}"/>
              </a:ext>
            </a:extLst>
          </p:cNvPr>
          <p:cNvSpPr/>
          <p:nvPr/>
        </p:nvSpPr>
        <p:spPr>
          <a:xfrm>
            <a:off x="-1628558" y="32465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Создание базы данных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B39C494-1E4D-4C05-A143-A30B5E737B3B}"/>
              </a:ext>
            </a:extLst>
          </p:cNvPr>
          <p:cNvSpPr/>
          <p:nvPr/>
        </p:nvSpPr>
        <p:spPr>
          <a:xfrm>
            <a:off x="3546404" y="20590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Консультационная поддержка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43D6FC0-9F0E-4FFE-849B-4D39DB8A049C}"/>
              </a:ext>
            </a:extLst>
          </p:cNvPr>
          <p:cNvSpPr/>
          <p:nvPr/>
        </p:nvSpPr>
        <p:spPr>
          <a:xfrm>
            <a:off x="5787415" y="13860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Комплексная реализация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5DC01DB-96DC-4B35-8319-D10202BFDC54}"/>
              </a:ext>
            </a:extLst>
          </p:cNvPr>
          <p:cNvSpPr/>
          <p:nvPr/>
        </p:nvSpPr>
        <p:spPr>
          <a:xfrm>
            <a:off x="1097481" y="26825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Тестирование идеи</a:t>
            </a:r>
          </a:p>
        </p:txBody>
      </p:sp>
      <p:sp>
        <p:nvSpPr>
          <p:cNvPr id="56" name="Rounded Rectangle 3">
            <a:extLst>
              <a:ext uri="{FF2B5EF4-FFF2-40B4-BE49-F238E27FC236}">
                <a16:creationId xmlns:a16="http://schemas.microsoft.com/office/drawing/2014/main" id="{5787E035-65AF-4E2A-805E-3C7A0E24BFAE}"/>
              </a:ext>
            </a:extLst>
          </p:cNvPr>
          <p:cNvSpPr/>
          <p:nvPr/>
        </p:nvSpPr>
        <p:spPr>
          <a:xfrm>
            <a:off x="-134" y="3256378"/>
            <a:ext cx="2891773" cy="377056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8" name="Rounded Rectangle 3">
            <a:extLst>
              <a:ext uri="{FF2B5EF4-FFF2-40B4-BE49-F238E27FC236}">
                <a16:creationId xmlns:a16="http://schemas.microsoft.com/office/drawing/2014/main" id="{F715DE05-D963-40C0-9840-EA24D673837D}"/>
              </a:ext>
            </a:extLst>
          </p:cNvPr>
          <p:cNvSpPr/>
          <p:nvPr/>
        </p:nvSpPr>
        <p:spPr>
          <a:xfrm>
            <a:off x="2637953" y="2669235"/>
            <a:ext cx="2891773" cy="377056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6478138B-E6C9-41C3-8619-B535B2CB8227}"/>
              </a:ext>
            </a:extLst>
          </p:cNvPr>
          <p:cNvSpPr/>
          <p:nvPr/>
        </p:nvSpPr>
        <p:spPr>
          <a:xfrm>
            <a:off x="4720248" y="2073056"/>
            <a:ext cx="3667679" cy="368025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2" name="Rounded Rectangle 3">
            <a:extLst>
              <a:ext uri="{FF2B5EF4-FFF2-40B4-BE49-F238E27FC236}">
                <a16:creationId xmlns:a16="http://schemas.microsoft.com/office/drawing/2014/main" id="{1087A8C1-FC89-4A5B-BEDE-94E442144634}"/>
              </a:ext>
            </a:extLst>
          </p:cNvPr>
          <p:cNvSpPr/>
          <p:nvPr/>
        </p:nvSpPr>
        <p:spPr>
          <a:xfrm>
            <a:off x="7316665" y="1403379"/>
            <a:ext cx="3037501" cy="352611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" name="Oval 21">
            <a:extLst>
              <a:ext uri="{FF2B5EF4-FFF2-40B4-BE49-F238E27FC236}">
                <a16:creationId xmlns:a16="http://schemas.microsoft.com/office/drawing/2014/main" id="{A5075592-D87B-4ED5-ABF2-808249378793}"/>
              </a:ext>
            </a:extLst>
          </p:cNvPr>
          <p:cNvSpPr>
            <a:spLocks noChangeAspect="1"/>
          </p:cNvSpPr>
          <p:nvPr/>
        </p:nvSpPr>
        <p:spPr>
          <a:xfrm>
            <a:off x="2559658" y="5053943"/>
            <a:ext cx="320270" cy="3229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55B476BD-89E9-4E91-B88A-28451FCF8664}"/>
              </a:ext>
            </a:extLst>
          </p:cNvPr>
          <p:cNvSpPr/>
          <p:nvPr/>
        </p:nvSpPr>
        <p:spPr>
          <a:xfrm>
            <a:off x="7226195" y="3633434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id="{501A8522-B32A-4EBE-93EB-37EF7C89B7E7}"/>
              </a:ext>
            </a:extLst>
          </p:cNvPr>
          <p:cNvSpPr/>
          <p:nvPr/>
        </p:nvSpPr>
        <p:spPr>
          <a:xfrm>
            <a:off x="9852981" y="3011321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F2B210D6-1B35-4BFA-8FCF-6AC2D495391C}"/>
              </a:ext>
            </a:extLst>
          </p:cNvPr>
          <p:cNvSpPr/>
          <p:nvPr/>
        </p:nvSpPr>
        <p:spPr>
          <a:xfrm>
            <a:off x="4830013" y="41758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2" name="Group 49">
            <a:extLst>
              <a:ext uri="{FF2B5EF4-FFF2-40B4-BE49-F238E27FC236}">
                <a16:creationId xmlns:a16="http://schemas.microsoft.com/office/drawing/2014/main" id="{4038991B-6CF1-40A4-90F6-562683D36A1C}"/>
              </a:ext>
            </a:extLst>
          </p:cNvPr>
          <p:cNvGrpSpPr/>
          <p:nvPr/>
        </p:nvGrpSpPr>
        <p:grpSpPr>
          <a:xfrm>
            <a:off x="10445504" y="5376887"/>
            <a:ext cx="1236040" cy="1279490"/>
            <a:chOff x="4256258" y="2335977"/>
            <a:chExt cx="3706228" cy="2719795"/>
          </a:xfrm>
        </p:grpSpPr>
        <p:cxnSp>
          <p:nvCxnSpPr>
            <p:cNvPr id="33" name="Straight Connector 46">
              <a:extLst>
                <a:ext uri="{FF2B5EF4-FFF2-40B4-BE49-F238E27FC236}">
                  <a16:creationId xmlns:a16="http://schemas.microsoft.com/office/drawing/2014/main" id="{89F52870-EF15-49B3-B272-1372F27D79E2}"/>
                </a:ext>
              </a:extLst>
            </p:cNvPr>
            <p:cNvCxnSpPr>
              <a:cxnSpLocks/>
            </p:cNvCxnSpPr>
            <p:nvPr/>
          </p:nvCxnSpPr>
          <p:spPr>
            <a:xfrm>
              <a:off x="5038725" y="3577600"/>
              <a:ext cx="2190750" cy="98917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8">
              <a:extLst>
                <a:ext uri="{FF2B5EF4-FFF2-40B4-BE49-F238E27FC236}">
                  <a16:creationId xmlns:a16="http://schemas.microsoft.com/office/drawing/2014/main" id="{76E18954-ACC7-46B4-AF9B-D06122EC9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4752" y="3599568"/>
              <a:ext cx="2190750" cy="98917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id="{AC1621F2-5AD0-447F-A27D-EAF9E60BFC77}"/>
                </a:ext>
              </a:extLst>
            </p:cNvPr>
            <p:cNvGrpSpPr/>
            <p:nvPr/>
          </p:nvGrpSpPr>
          <p:grpSpPr>
            <a:xfrm>
              <a:off x="5537539" y="2335977"/>
              <a:ext cx="1157120" cy="2061311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75" name="Freeform: Shape 3">
                <a:extLst>
                  <a:ext uri="{FF2B5EF4-FFF2-40B4-BE49-F238E27FC236}">
                    <a16:creationId xmlns:a16="http://schemas.microsoft.com/office/drawing/2014/main" id="{AEB89CD5-3A00-4077-9DF9-47811BD2CB0B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4">
                <a:extLst>
                  <a:ext uri="{FF2B5EF4-FFF2-40B4-BE49-F238E27FC236}">
                    <a16:creationId xmlns:a16="http://schemas.microsoft.com/office/drawing/2014/main" id="{E522D372-1CFC-44DB-AE8B-A997E3528426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5">
                <a:extLst>
                  <a:ext uri="{FF2B5EF4-FFF2-40B4-BE49-F238E27FC236}">
                    <a16:creationId xmlns:a16="http://schemas.microsoft.com/office/drawing/2014/main" id="{74A4F19E-A4B2-4FA4-BA08-4AF3AB99181B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6">
                <a:extLst>
                  <a:ext uri="{FF2B5EF4-FFF2-40B4-BE49-F238E27FC236}">
                    <a16:creationId xmlns:a16="http://schemas.microsoft.com/office/drawing/2014/main" id="{4802B009-4F84-4608-A264-395637DA501D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">
                <a:extLst>
                  <a:ext uri="{FF2B5EF4-FFF2-40B4-BE49-F238E27FC236}">
                    <a16:creationId xmlns:a16="http://schemas.microsoft.com/office/drawing/2014/main" id="{2BCB05B2-8897-4A01-A2A1-81F75F9270D4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8">
                <a:extLst>
                  <a:ext uri="{FF2B5EF4-FFF2-40B4-BE49-F238E27FC236}">
                    <a16:creationId xmlns:a16="http://schemas.microsoft.com/office/drawing/2014/main" id="{4078DC47-1DD9-4F0E-87D3-AB09B5D6A129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43">
              <a:extLst>
                <a:ext uri="{FF2B5EF4-FFF2-40B4-BE49-F238E27FC236}">
                  <a16:creationId xmlns:a16="http://schemas.microsoft.com/office/drawing/2014/main" id="{0D6694C6-5141-4DA6-BD4E-6E6C316C9283}"/>
                </a:ext>
              </a:extLst>
            </p:cNvPr>
            <p:cNvGrpSpPr/>
            <p:nvPr/>
          </p:nvGrpSpPr>
          <p:grpSpPr>
            <a:xfrm>
              <a:off x="4256258" y="4198390"/>
              <a:ext cx="578603" cy="857382"/>
              <a:chOff x="4256258" y="4198390"/>
              <a:chExt cx="578603" cy="857382"/>
            </a:xfrm>
            <a:solidFill>
              <a:schemeClr val="accent4"/>
            </a:solidFill>
          </p:grpSpPr>
          <p:sp>
            <p:nvSpPr>
              <p:cNvPr id="69" name="Freeform: Shape 9">
                <a:extLst>
                  <a:ext uri="{FF2B5EF4-FFF2-40B4-BE49-F238E27FC236}">
                    <a16:creationId xmlns:a16="http://schemas.microsoft.com/office/drawing/2014/main" id="{6659D761-2547-4C43-B1F2-06DC26D50767}"/>
                  </a:ext>
                </a:extLst>
              </p:cNvPr>
              <p:cNvSpPr/>
              <p:nvPr/>
            </p:nvSpPr>
            <p:spPr>
              <a:xfrm>
                <a:off x="4256541" y="4269376"/>
                <a:ext cx="578233" cy="241806"/>
              </a:xfrm>
              <a:custGeom>
                <a:avLst/>
                <a:gdLst>
                  <a:gd name="connsiteX0" fmla="*/ 1489 w 578232"/>
                  <a:gd name="connsiteY0" fmla="*/ 0 h 241806"/>
                  <a:gd name="connsiteX1" fmla="*/ 147625 w 578232"/>
                  <a:gd name="connsiteY1" fmla="*/ 31890 h 241806"/>
                  <a:gd name="connsiteX2" fmla="*/ 370156 w 578232"/>
                  <a:gd name="connsiteY2" fmla="*/ 36446 h 241806"/>
                  <a:gd name="connsiteX3" fmla="*/ 536968 w 578232"/>
                  <a:gd name="connsiteY3" fmla="*/ 14719 h 241806"/>
                  <a:gd name="connsiteX4" fmla="*/ 577619 w 578232"/>
                  <a:gd name="connsiteY4" fmla="*/ 1051 h 241806"/>
                  <a:gd name="connsiteX5" fmla="*/ 578320 w 578232"/>
                  <a:gd name="connsiteY5" fmla="*/ 10864 h 241806"/>
                  <a:gd name="connsiteX6" fmla="*/ 578671 w 578232"/>
                  <a:gd name="connsiteY6" fmla="*/ 186436 h 241806"/>
                  <a:gd name="connsiteX7" fmla="*/ 565354 w 578232"/>
                  <a:gd name="connsiteY7" fmla="*/ 206762 h 241806"/>
                  <a:gd name="connsiteX8" fmla="*/ 479145 w 578232"/>
                  <a:gd name="connsiteY8" fmla="*/ 229190 h 241806"/>
                  <a:gd name="connsiteX9" fmla="*/ 245749 w 578232"/>
                  <a:gd name="connsiteY9" fmla="*/ 241806 h 241806"/>
                  <a:gd name="connsiteX10" fmla="*/ 48098 w 578232"/>
                  <a:gd name="connsiteY10" fmla="*/ 219027 h 241806"/>
                  <a:gd name="connsiteX11" fmla="*/ 8849 w 578232"/>
                  <a:gd name="connsiteY11" fmla="*/ 203958 h 241806"/>
                  <a:gd name="connsiteX12" fmla="*/ 438 w 578232"/>
                  <a:gd name="connsiteY12" fmla="*/ 190291 h 241806"/>
                  <a:gd name="connsiteX13" fmla="*/ 88 w 578232"/>
                  <a:gd name="connsiteY13" fmla="*/ 3504 h 241806"/>
                  <a:gd name="connsiteX14" fmla="*/ 1489 w 578232"/>
                  <a:gd name="connsiteY14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8232" h="241806">
                    <a:moveTo>
                      <a:pt x="1489" y="0"/>
                    </a:moveTo>
                    <a:cubicBezTo>
                      <a:pt x="48449" y="21728"/>
                      <a:pt x="98212" y="29087"/>
                      <a:pt x="147625" y="31890"/>
                    </a:cubicBezTo>
                    <a:cubicBezTo>
                      <a:pt x="221568" y="36096"/>
                      <a:pt x="295862" y="37498"/>
                      <a:pt x="370156" y="36446"/>
                    </a:cubicBezTo>
                    <a:cubicBezTo>
                      <a:pt x="426227" y="35745"/>
                      <a:pt x="482298" y="29087"/>
                      <a:pt x="536968" y="14719"/>
                    </a:cubicBezTo>
                    <a:cubicBezTo>
                      <a:pt x="550285" y="11214"/>
                      <a:pt x="563601" y="5958"/>
                      <a:pt x="577619" y="1051"/>
                    </a:cubicBezTo>
                    <a:cubicBezTo>
                      <a:pt x="577970" y="3855"/>
                      <a:pt x="578320" y="7359"/>
                      <a:pt x="578320" y="10864"/>
                    </a:cubicBezTo>
                    <a:cubicBezTo>
                      <a:pt x="578320" y="69388"/>
                      <a:pt x="577970" y="127912"/>
                      <a:pt x="578671" y="186436"/>
                    </a:cubicBezTo>
                    <a:cubicBezTo>
                      <a:pt x="578671" y="197300"/>
                      <a:pt x="574816" y="203958"/>
                      <a:pt x="565354" y="206762"/>
                    </a:cubicBezTo>
                    <a:cubicBezTo>
                      <a:pt x="536617" y="214822"/>
                      <a:pt x="508231" y="224284"/>
                      <a:pt x="479145" y="229190"/>
                    </a:cubicBezTo>
                    <a:cubicBezTo>
                      <a:pt x="402047" y="242157"/>
                      <a:pt x="323898" y="244259"/>
                      <a:pt x="245749" y="241806"/>
                    </a:cubicBezTo>
                    <a:cubicBezTo>
                      <a:pt x="179164" y="239704"/>
                      <a:pt x="112931" y="235849"/>
                      <a:pt x="48098" y="219027"/>
                    </a:cubicBezTo>
                    <a:cubicBezTo>
                      <a:pt x="34782" y="215523"/>
                      <a:pt x="21465" y="209916"/>
                      <a:pt x="8849" y="203958"/>
                    </a:cubicBezTo>
                    <a:cubicBezTo>
                      <a:pt x="4643" y="201856"/>
                      <a:pt x="438" y="194847"/>
                      <a:pt x="438" y="190291"/>
                    </a:cubicBezTo>
                    <a:cubicBezTo>
                      <a:pt x="-263" y="127912"/>
                      <a:pt x="88" y="65533"/>
                      <a:pt x="88" y="3504"/>
                    </a:cubicBezTo>
                    <a:cubicBezTo>
                      <a:pt x="438" y="2103"/>
                      <a:pt x="1139" y="1402"/>
                      <a:pt x="1489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2">
                <a:extLst>
                  <a:ext uri="{FF2B5EF4-FFF2-40B4-BE49-F238E27FC236}">
                    <a16:creationId xmlns:a16="http://schemas.microsoft.com/office/drawing/2014/main" id="{78BDCBAD-4620-4863-9045-B6BF0B66469C}"/>
                  </a:ext>
                </a:extLst>
              </p:cNvPr>
              <p:cNvSpPr/>
              <p:nvPr/>
            </p:nvSpPr>
            <p:spPr>
              <a:xfrm>
                <a:off x="4256258" y="4813966"/>
                <a:ext cx="578233" cy="241806"/>
              </a:xfrm>
              <a:custGeom>
                <a:avLst/>
                <a:gdLst>
                  <a:gd name="connsiteX0" fmla="*/ 721 w 578232"/>
                  <a:gd name="connsiteY0" fmla="*/ 0 h 241806"/>
                  <a:gd name="connsiteX1" fmla="*/ 153865 w 578232"/>
                  <a:gd name="connsiteY1" fmla="*/ 32942 h 241806"/>
                  <a:gd name="connsiteX2" fmla="*/ 354319 w 578232"/>
                  <a:gd name="connsiteY2" fmla="*/ 37498 h 241806"/>
                  <a:gd name="connsiteX3" fmla="*/ 543909 w 578232"/>
                  <a:gd name="connsiteY3" fmla="*/ 12966 h 241806"/>
                  <a:gd name="connsiteX4" fmla="*/ 578603 w 578232"/>
                  <a:gd name="connsiteY4" fmla="*/ 701 h 241806"/>
                  <a:gd name="connsiteX5" fmla="*/ 578603 w 578232"/>
                  <a:gd name="connsiteY5" fmla="*/ 30138 h 241806"/>
                  <a:gd name="connsiteX6" fmla="*/ 578954 w 578232"/>
                  <a:gd name="connsiteY6" fmla="*/ 185035 h 241806"/>
                  <a:gd name="connsiteX7" fmla="*/ 563884 w 578232"/>
                  <a:gd name="connsiteY7" fmla="*/ 208164 h 241806"/>
                  <a:gd name="connsiteX8" fmla="*/ 474872 w 578232"/>
                  <a:gd name="connsiteY8" fmla="*/ 229891 h 241806"/>
                  <a:gd name="connsiteX9" fmla="*/ 316822 w 578232"/>
                  <a:gd name="connsiteY9" fmla="*/ 241456 h 241806"/>
                  <a:gd name="connsiteX10" fmla="*/ 73613 w 578232"/>
                  <a:gd name="connsiteY10" fmla="*/ 224985 h 241806"/>
                  <a:gd name="connsiteX11" fmla="*/ 13687 w 578232"/>
                  <a:gd name="connsiteY11" fmla="*/ 207463 h 241806"/>
                  <a:gd name="connsiteX12" fmla="*/ 20 w 578232"/>
                  <a:gd name="connsiteY12" fmla="*/ 186086 h 241806"/>
                  <a:gd name="connsiteX13" fmla="*/ 721 w 578232"/>
                  <a:gd name="connsiteY13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241806">
                    <a:moveTo>
                      <a:pt x="721" y="0"/>
                    </a:moveTo>
                    <a:cubicBezTo>
                      <a:pt x="50484" y="22779"/>
                      <a:pt x="102350" y="30138"/>
                      <a:pt x="153865" y="32942"/>
                    </a:cubicBezTo>
                    <a:cubicBezTo>
                      <a:pt x="220449" y="36797"/>
                      <a:pt x="287735" y="38549"/>
                      <a:pt x="354319" y="37498"/>
                    </a:cubicBezTo>
                    <a:cubicBezTo>
                      <a:pt x="418100" y="36446"/>
                      <a:pt x="481881" y="30839"/>
                      <a:pt x="543909" y="12966"/>
                    </a:cubicBezTo>
                    <a:cubicBezTo>
                      <a:pt x="555123" y="9813"/>
                      <a:pt x="566338" y="4906"/>
                      <a:pt x="578603" y="701"/>
                    </a:cubicBezTo>
                    <a:cubicBezTo>
                      <a:pt x="578603" y="10864"/>
                      <a:pt x="578603" y="20326"/>
                      <a:pt x="578603" y="30138"/>
                    </a:cubicBezTo>
                    <a:cubicBezTo>
                      <a:pt x="578603" y="81654"/>
                      <a:pt x="578253" y="133519"/>
                      <a:pt x="578954" y="185035"/>
                    </a:cubicBezTo>
                    <a:cubicBezTo>
                      <a:pt x="579304" y="197650"/>
                      <a:pt x="574748" y="205010"/>
                      <a:pt x="563884" y="208164"/>
                    </a:cubicBezTo>
                    <a:cubicBezTo>
                      <a:pt x="534447" y="216224"/>
                      <a:pt x="505010" y="226387"/>
                      <a:pt x="474872" y="229891"/>
                    </a:cubicBezTo>
                    <a:cubicBezTo>
                      <a:pt x="422656" y="236199"/>
                      <a:pt x="369739" y="239003"/>
                      <a:pt x="316822" y="241456"/>
                    </a:cubicBezTo>
                    <a:cubicBezTo>
                      <a:pt x="235168" y="244960"/>
                      <a:pt x="154216" y="240054"/>
                      <a:pt x="73613" y="224985"/>
                    </a:cubicBezTo>
                    <a:cubicBezTo>
                      <a:pt x="53288" y="221130"/>
                      <a:pt x="33663" y="213771"/>
                      <a:pt x="13687" y="207463"/>
                    </a:cubicBezTo>
                    <a:cubicBezTo>
                      <a:pt x="3875" y="204309"/>
                      <a:pt x="-330" y="197300"/>
                      <a:pt x="20" y="186086"/>
                    </a:cubicBezTo>
                    <a:cubicBezTo>
                      <a:pt x="1071" y="124408"/>
                      <a:pt x="721" y="63080"/>
                      <a:pt x="72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4">
                <a:extLst>
                  <a:ext uri="{FF2B5EF4-FFF2-40B4-BE49-F238E27FC236}">
                    <a16:creationId xmlns:a16="http://schemas.microsoft.com/office/drawing/2014/main" id="{DC086823-9C12-4A80-B4F1-465863990403}"/>
                  </a:ext>
                </a:extLst>
              </p:cNvPr>
              <p:cNvSpPr/>
              <p:nvPr/>
            </p:nvSpPr>
            <p:spPr>
              <a:xfrm>
                <a:off x="4256628" y="4547278"/>
                <a:ext cx="578233" cy="241806"/>
              </a:xfrm>
              <a:custGeom>
                <a:avLst/>
                <a:gdLst>
                  <a:gd name="connsiteX0" fmla="*/ 350 w 578232"/>
                  <a:gd name="connsiteY0" fmla="*/ 701 h 241806"/>
                  <a:gd name="connsiteX1" fmla="*/ 256875 w 578232"/>
                  <a:gd name="connsiteY1" fmla="*/ 38549 h 241806"/>
                  <a:gd name="connsiteX2" fmla="*/ 463637 w 578232"/>
                  <a:gd name="connsiteY2" fmla="*/ 28736 h 241806"/>
                  <a:gd name="connsiteX3" fmla="*/ 578233 w 578232"/>
                  <a:gd name="connsiteY3" fmla="*/ 0 h 241806"/>
                  <a:gd name="connsiteX4" fmla="*/ 578933 w 578232"/>
                  <a:gd name="connsiteY4" fmla="*/ 14368 h 241806"/>
                  <a:gd name="connsiteX5" fmla="*/ 579284 w 578232"/>
                  <a:gd name="connsiteY5" fmla="*/ 184684 h 241806"/>
                  <a:gd name="connsiteX6" fmla="*/ 564215 w 578232"/>
                  <a:gd name="connsiteY6" fmla="*/ 207813 h 241806"/>
                  <a:gd name="connsiteX7" fmla="*/ 471347 w 578232"/>
                  <a:gd name="connsiteY7" fmla="*/ 230242 h 241806"/>
                  <a:gd name="connsiteX8" fmla="*/ 316100 w 578232"/>
                  <a:gd name="connsiteY8" fmla="*/ 241105 h 241806"/>
                  <a:gd name="connsiteX9" fmla="*/ 65533 w 578232"/>
                  <a:gd name="connsiteY9" fmla="*/ 222882 h 241806"/>
                  <a:gd name="connsiteX10" fmla="*/ 15420 w 578232"/>
                  <a:gd name="connsiteY10" fmla="*/ 207813 h 241806"/>
                  <a:gd name="connsiteX11" fmla="*/ 0 w 578232"/>
                  <a:gd name="connsiteY11" fmla="*/ 184684 h 241806"/>
                  <a:gd name="connsiteX12" fmla="*/ 350 w 578232"/>
                  <a:gd name="connsiteY12" fmla="*/ 701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241806">
                    <a:moveTo>
                      <a:pt x="350" y="701"/>
                    </a:moveTo>
                    <a:cubicBezTo>
                      <a:pt x="84107" y="32591"/>
                      <a:pt x="170316" y="36096"/>
                      <a:pt x="256875" y="38549"/>
                    </a:cubicBezTo>
                    <a:cubicBezTo>
                      <a:pt x="325913" y="40651"/>
                      <a:pt x="394950" y="37848"/>
                      <a:pt x="463637" y="28736"/>
                    </a:cubicBezTo>
                    <a:cubicBezTo>
                      <a:pt x="502537" y="23480"/>
                      <a:pt x="541085" y="17522"/>
                      <a:pt x="578233" y="0"/>
                    </a:cubicBezTo>
                    <a:cubicBezTo>
                      <a:pt x="578583" y="5607"/>
                      <a:pt x="578933" y="9812"/>
                      <a:pt x="578933" y="14368"/>
                    </a:cubicBezTo>
                    <a:cubicBezTo>
                      <a:pt x="578933" y="71140"/>
                      <a:pt x="578583" y="127912"/>
                      <a:pt x="579284" y="184684"/>
                    </a:cubicBezTo>
                    <a:cubicBezTo>
                      <a:pt x="579284" y="196950"/>
                      <a:pt x="575429" y="205010"/>
                      <a:pt x="564215" y="207813"/>
                    </a:cubicBezTo>
                    <a:cubicBezTo>
                      <a:pt x="533376" y="215873"/>
                      <a:pt x="502887" y="226387"/>
                      <a:pt x="471347" y="230242"/>
                    </a:cubicBezTo>
                    <a:cubicBezTo>
                      <a:pt x="419832" y="236550"/>
                      <a:pt x="367966" y="239353"/>
                      <a:pt x="316100" y="241105"/>
                    </a:cubicBezTo>
                    <a:cubicBezTo>
                      <a:pt x="231994" y="244259"/>
                      <a:pt x="148238" y="240054"/>
                      <a:pt x="65533" y="222882"/>
                    </a:cubicBezTo>
                    <a:cubicBezTo>
                      <a:pt x="48712" y="219378"/>
                      <a:pt x="32241" y="213070"/>
                      <a:pt x="15420" y="207813"/>
                    </a:cubicBezTo>
                    <a:cubicBezTo>
                      <a:pt x="4556" y="204309"/>
                      <a:pt x="0" y="197300"/>
                      <a:pt x="0" y="184684"/>
                    </a:cubicBezTo>
                    <a:cubicBezTo>
                      <a:pt x="701" y="123707"/>
                      <a:pt x="350" y="62730"/>
                      <a:pt x="350" y="70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2">
                <a:extLst>
                  <a:ext uri="{FF2B5EF4-FFF2-40B4-BE49-F238E27FC236}">
                    <a16:creationId xmlns:a16="http://schemas.microsoft.com/office/drawing/2014/main" id="{B3052019-5DB8-4F64-AD3E-8DE16A26D3B5}"/>
                  </a:ext>
                </a:extLst>
              </p:cNvPr>
              <p:cNvSpPr/>
              <p:nvPr/>
            </p:nvSpPr>
            <p:spPr>
              <a:xfrm>
                <a:off x="4256628" y="4198390"/>
                <a:ext cx="578233" cy="91115"/>
              </a:xfrm>
              <a:custGeom>
                <a:avLst/>
                <a:gdLst>
                  <a:gd name="connsiteX0" fmla="*/ 0 w 578232"/>
                  <a:gd name="connsiteY0" fmla="*/ 44703 h 91115"/>
                  <a:gd name="connsiteX1" fmla="*/ 23830 w 578232"/>
                  <a:gd name="connsiteY1" fmla="*/ 31737 h 91115"/>
                  <a:gd name="connsiteX2" fmla="*/ 133519 w 578232"/>
                  <a:gd name="connsiteY2" fmla="*/ 8958 h 91115"/>
                  <a:gd name="connsiteX3" fmla="*/ 350444 w 578232"/>
                  <a:gd name="connsiteY3" fmla="*/ 1599 h 91115"/>
                  <a:gd name="connsiteX4" fmla="*/ 541436 w 578232"/>
                  <a:gd name="connsiteY4" fmla="*/ 26480 h 91115"/>
                  <a:gd name="connsiteX5" fmla="*/ 566317 w 578232"/>
                  <a:gd name="connsiteY5" fmla="*/ 35942 h 91115"/>
                  <a:gd name="connsiteX6" fmla="*/ 578933 w 578232"/>
                  <a:gd name="connsiteY6" fmla="*/ 47507 h 91115"/>
                  <a:gd name="connsiteX7" fmla="*/ 567018 w 578232"/>
                  <a:gd name="connsiteY7" fmla="*/ 58020 h 91115"/>
                  <a:gd name="connsiteX8" fmla="*/ 514802 w 578232"/>
                  <a:gd name="connsiteY8" fmla="*/ 74491 h 91115"/>
                  <a:gd name="connsiteX9" fmla="*/ 340982 w 578232"/>
                  <a:gd name="connsiteY9" fmla="*/ 93064 h 91115"/>
                  <a:gd name="connsiteX10" fmla="*/ 127912 w 578232"/>
                  <a:gd name="connsiteY10" fmla="*/ 84654 h 91115"/>
                  <a:gd name="connsiteX11" fmla="*/ 28036 w 578232"/>
                  <a:gd name="connsiteY11" fmla="*/ 64328 h 91115"/>
                  <a:gd name="connsiteX12" fmla="*/ 0 w 578232"/>
                  <a:gd name="connsiteY12" fmla="*/ 50661 h 91115"/>
                  <a:gd name="connsiteX13" fmla="*/ 0 w 578232"/>
                  <a:gd name="connsiteY13" fmla="*/ 44703 h 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91115">
                    <a:moveTo>
                      <a:pt x="0" y="44703"/>
                    </a:moveTo>
                    <a:cubicBezTo>
                      <a:pt x="8060" y="40147"/>
                      <a:pt x="15420" y="33839"/>
                      <a:pt x="23830" y="31737"/>
                    </a:cubicBezTo>
                    <a:cubicBezTo>
                      <a:pt x="60276" y="23326"/>
                      <a:pt x="96723" y="14214"/>
                      <a:pt x="133519" y="8958"/>
                    </a:cubicBezTo>
                    <a:cubicBezTo>
                      <a:pt x="205360" y="-1205"/>
                      <a:pt x="278253" y="-1205"/>
                      <a:pt x="350444" y="1599"/>
                    </a:cubicBezTo>
                    <a:cubicBezTo>
                      <a:pt x="414575" y="4051"/>
                      <a:pt x="479057" y="8607"/>
                      <a:pt x="541436" y="26480"/>
                    </a:cubicBezTo>
                    <a:cubicBezTo>
                      <a:pt x="549847" y="28933"/>
                      <a:pt x="558608" y="32087"/>
                      <a:pt x="566317" y="35942"/>
                    </a:cubicBezTo>
                    <a:cubicBezTo>
                      <a:pt x="571224" y="38395"/>
                      <a:pt x="574728" y="43652"/>
                      <a:pt x="578933" y="47507"/>
                    </a:cubicBezTo>
                    <a:cubicBezTo>
                      <a:pt x="575079" y="51011"/>
                      <a:pt x="571574" y="56268"/>
                      <a:pt x="567018" y="58020"/>
                    </a:cubicBezTo>
                    <a:cubicBezTo>
                      <a:pt x="549847" y="64328"/>
                      <a:pt x="532675" y="70636"/>
                      <a:pt x="514802" y="74491"/>
                    </a:cubicBezTo>
                    <a:cubicBezTo>
                      <a:pt x="457680" y="87107"/>
                      <a:pt x="399506" y="90962"/>
                      <a:pt x="340982" y="93064"/>
                    </a:cubicBezTo>
                    <a:cubicBezTo>
                      <a:pt x="269842" y="95517"/>
                      <a:pt x="198702" y="94116"/>
                      <a:pt x="127912" y="84654"/>
                    </a:cubicBezTo>
                    <a:cubicBezTo>
                      <a:pt x="94269" y="80098"/>
                      <a:pt x="60977" y="72038"/>
                      <a:pt x="28036" y="64328"/>
                    </a:cubicBezTo>
                    <a:cubicBezTo>
                      <a:pt x="18223" y="61875"/>
                      <a:pt x="9462" y="55567"/>
                      <a:pt x="0" y="50661"/>
                    </a:cubicBezTo>
                    <a:cubicBezTo>
                      <a:pt x="0" y="48908"/>
                      <a:pt x="0" y="46806"/>
                      <a:pt x="0" y="44703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25">
                <a:extLst>
                  <a:ext uri="{FF2B5EF4-FFF2-40B4-BE49-F238E27FC236}">
                    <a16:creationId xmlns:a16="http://schemas.microsoft.com/office/drawing/2014/main" id="{DBB1954E-4FD5-4823-88A3-D8A9475F1ED1}"/>
                  </a:ext>
                </a:extLst>
              </p:cNvPr>
              <p:cNvSpPr/>
              <p:nvPr/>
            </p:nvSpPr>
            <p:spPr>
              <a:xfrm>
                <a:off x="4256278" y="4503692"/>
                <a:ext cx="578233" cy="63080"/>
              </a:xfrm>
              <a:custGeom>
                <a:avLst/>
                <a:gdLst>
                  <a:gd name="connsiteX0" fmla="*/ 0 w 578232"/>
                  <a:gd name="connsiteY0" fmla="*/ 19055 h 63079"/>
                  <a:gd name="connsiteX1" fmla="*/ 50113 w 578232"/>
                  <a:gd name="connsiteY1" fmla="*/ 1183 h 63079"/>
                  <a:gd name="connsiteX2" fmla="*/ 234097 w 578232"/>
                  <a:gd name="connsiteY2" fmla="*/ 22560 h 63079"/>
                  <a:gd name="connsiteX3" fmla="*/ 442260 w 578232"/>
                  <a:gd name="connsiteY3" fmla="*/ 15901 h 63079"/>
                  <a:gd name="connsiteX4" fmla="*/ 530572 w 578232"/>
                  <a:gd name="connsiteY4" fmla="*/ 1183 h 63079"/>
                  <a:gd name="connsiteX5" fmla="*/ 576480 w 578232"/>
                  <a:gd name="connsiteY5" fmla="*/ 15201 h 63079"/>
                  <a:gd name="connsiteX6" fmla="*/ 574378 w 578232"/>
                  <a:gd name="connsiteY6" fmla="*/ 27116 h 63079"/>
                  <a:gd name="connsiteX7" fmla="*/ 542838 w 578232"/>
                  <a:gd name="connsiteY7" fmla="*/ 40783 h 63079"/>
                  <a:gd name="connsiteX8" fmla="*/ 419481 w 578232"/>
                  <a:gd name="connsiteY8" fmla="*/ 61109 h 63079"/>
                  <a:gd name="connsiteX9" fmla="*/ 240755 w 578232"/>
                  <a:gd name="connsiteY9" fmla="*/ 66015 h 63079"/>
                  <a:gd name="connsiteX10" fmla="*/ 39600 w 578232"/>
                  <a:gd name="connsiteY10" fmla="*/ 41133 h 63079"/>
                  <a:gd name="connsiteX11" fmla="*/ 0 w 578232"/>
                  <a:gd name="connsiteY11" fmla="*/ 19055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63079">
                    <a:moveTo>
                      <a:pt x="0" y="19055"/>
                    </a:moveTo>
                    <a:cubicBezTo>
                      <a:pt x="15420" y="7491"/>
                      <a:pt x="30138" y="-3723"/>
                      <a:pt x="50113" y="1183"/>
                    </a:cubicBezTo>
                    <a:cubicBezTo>
                      <a:pt x="110740" y="15201"/>
                      <a:pt x="172068" y="20107"/>
                      <a:pt x="234097" y="22560"/>
                    </a:cubicBezTo>
                    <a:cubicBezTo>
                      <a:pt x="303484" y="25363"/>
                      <a:pt x="373223" y="23611"/>
                      <a:pt x="442260" y="15901"/>
                    </a:cubicBezTo>
                    <a:cubicBezTo>
                      <a:pt x="471698" y="12397"/>
                      <a:pt x="501135" y="7140"/>
                      <a:pt x="530572" y="1183"/>
                    </a:cubicBezTo>
                    <a:cubicBezTo>
                      <a:pt x="548795" y="-2322"/>
                      <a:pt x="562813" y="6439"/>
                      <a:pt x="576480" y="15201"/>
                    </a:cubicBezTo>
                    <a:cubicBezTo>
                      <a:pt x="582788" y="19406"/>
                      <a:pt x="579634" y="24662"/>
                      <a:pt x="574378" y="27116"/>
                    </a:cubicBezTo>
                    <a:cubicBezTo>
                      <a:pt x="564215" y="32372"/>
                      <a:pt x="553701" y="38680"/>
                      <a:pt x="542838" y="40783"/>
                    </a:cubicBezTo>
                    <a:cubicBezTo>
                      <a:pt x="501836" y="48493"/>
                      <a:pt x="460834" y="57955"/>
                      <a:pt x="419481" y="61109"/>
                    </a:cubicBezTo>
                    <a:cubicBezTo>
                      <a:pt x="359906" y="65664"/>
                      <a:pt x="300330" y="67066"/>
                      <a:pt x="240755" y="66015"/>
                    </a:cubicBezTo>
                    <a:cubicBezTo>
                      <a:pt x="173119" y="64963"/>
                      <a:pt x="105484" y="59707"/>
                      <a:pt x="39600" y="41133"/>
                    </a:cubicBezTo>
                    <a:cubicBezTo>
                      <a:pt x="25232" y="37279"/>
                      <a:pt x="10513" y="33774"/>
                      <a:pt x="0" y="19055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7">
                <a:extLst>
                  <a:ext uri="{FF2B5EF4-FFF2-40B4-BE49-F238E27FC236}">
                    <a16:creationId xmlns:a16="http://schemas.microsoft.com/office/drawing/2014/main" id="{EB0D4819-8C98-4BD9-8E24-5E17F47DBBD0}"/>
                  </a:ext>
                </a:extLst>
              </p:cNvPr>
              <p:cNvSpPr/>
              <p:nvPr/>
            </p:nvSpPr>
            <p:spPr>
              <a:xfrm>
                <a:off x="4258073" y="4776681"/>
                <a:ext cx="574728" cy="56071"/>
              </a:xfrm>
              <a:custGeom>
                <a:avLst/>
                <a:gdLst>
                  <a:gd name="connsiteX0" fmla="*/ 288723 w 574728"/>
                  <a:gd name="connsiteY0" fmla="*/ 58312 h 56071"/>
                  <a:gd name="connsiteX1" fmla="*/ 54977 w 574728"/>
                  <a:gd name="connsiteY1" fmla="*/ 39738 h 56071"/>
                  <a:gd name="connsiteX2" fmla="*/ 7316 w 574728"/>
                  <a:gd name="connsiteY2" fmla="*/ 22216 h 56071"/>
                  <a:gd name="connsiteX3" fmla="*/ 6615 w 574728"/>
                  <a:gd name="connsiteY3" fmla="*/ 6446 h 56071"/>
                  <a:gd name="connsiteX4" fmla="*/ 32548 w 574728"/>
                  <a:gd name="connsiteY4" fmla="*/ 1540 h 56071"/>
                  <a:gd name="connsiteX5" fmla="*/ 186393 w 574728"/>
                  <a:gd name="connsiteY5" fmla="*/ 25019 h 56071"/>
                  <a:gd name="connsiteX6" fmla="*/ 470953 w 574728"/>
                  <a:gd name="connsiteY6" fmla="*/ 16959 h 56071"/>
                  <a:gd name="connsiteX7" fmla="*/ 548402 w 574728"/>
                  <a:gd name="connsiteY7" fmla="*/ 839 h 56071"/>
                  <a:gd name="connsiteX8" fmla="*/ 575386 w 574728"/>
                  <a:gd name="connsiteY8" fmla="*/ 10301 h 56071"/>
                  <a:gd name="connsiteX9" fmla="*/ 572232 w 574728"/>
                  <a:gd name="connsiteY9" fmla="*/ 20814 h 56071"/>
                  <a:gd name="connsiteX10" fmla="*/ 540692 w 574728"/>
                  <a:gd name="connsiteY10" fmla="*/ 34481 h 56071"/>
                  <a:gd name="connsiteX11" fmla="*/ 380539 w 574728"/>
                  <a:gd name="connsiteY11" fmla="*/ 57611 h 56071"/>
                  <a:gd name="connsiteX12" fmla="*/ 288723 w 574728"/>
                  <a:gd name="connsiteY12" fmla="*/ 58312 h 5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728" h="56071">
                    <a:moveTo>
                      <a:pt x="288723" y="58312"/>
                    </a:moveTo>
                    <a:cubicBezTo>
                      <a:pt x="210223" y="60765"/>
                      <a:pt x="132074" y="57260"/>
                      <a:pt x="54977" y="39738"/>
                    </a:cubicBezTo>
                    <a:cubicBezTo>
                      <a:pt x="38506" y="35883"/>
                      <a:pt x="22736" y="29225"/>
                      <a:pt x="7316" y="22216"/>
                    </a:cubicBezTo>
                    <a:cubicBezTo>
                      <a:pt x="-2496" y="17660"/>
                      <a:pt x="-2146" y="12404"/>
                      <a:pt x="6615" y="6446"/>
                    </a:cubicBezTo>
                    <a:cubicBezTo>
                      <a:pt x="14675" y="1189"/>
                      <a:pt x="22385" y="-1614"/>
                      <a:pt x="32548" y="1540"/>
                    </a:cubicBezTo>
                    <a:cubicBezTo>
                      <a:pt x="82662" y="16609"/>
                      <a:pt x="134177" y="21866"/>
                      <a:pt x="186393" y="25019"/>
                    </a:cubicBezTo>
                    <a:cubicBezTo>
                      <a:pt x="281363" y="30627"/>
                      <a:pt x="376334" y="30276"/>
                      <a:pt x="470953" y="16959"/>
                    </a:cubicBezTo>
                    <a:cubicBezTo>
                      <a:pt x="496886" y="13104"/>
                      <a:pt x="522819" y="7497"/>
                      <a:pt x="548402" y="839"/>
                    </a:cubicBezTo>
                    <a:cubicBezTo>
                      <a:pt x="560667" y="-2315"/>
                      <a:pt x="568027" y="3993"/>
                      <a:pt x="575386" y="10301"/>
                    </a:cubicBezTo>
                    <a:cubicBezTo>
                      <a:pt x="576788" y="11352"/>
                      <a:pt x="574685" y="19763"/>
                      <a:pt x="572232" y="20814"/>
                    </a:cubicBezTo>
                    <a:cubicBezTo>
                      <a:pt x="562069" y="26071"/>
                      <a:pt x="551906" y="31328"/>
                      <a:pt x="540692" y="34481"/>
                    </a:cubicBezTo>
                    <a:cubicBezTo>
                      <a:pt x="488476" y="49901"/>
                      <a:pt x="434507" y="55158"/>
                      <a:pt x="380539" y="57611"/>
                    </a:cubicBezTo>
                    <a:cubicBezTo>
                      <a:pt x="350050" y="59363"/>
                      <a:pt x="319562" y="58312"/>
                      <a:pt x="288723" y="58312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44">
              <a:extLst>
                <a:ext uri="{FF2B5EF4-FFF2-40B4-BE49-F238E27FC236}">
                  <a16:creationId xmlns:a16="http://schemas.microsoft.com/office/drawing/2014/main" id="{3050BF4C-CF5B-4F4B-A506-40E777416F3E}"/>
                </a:ext>
              </a:extLst>
            </p:cNvPr>
            <p:cNvGrpSpPr/>
            <p:nvPr/>
          </p:nvGrpSpPr>
          <p:grpSpPr>
            <a:xfrm>
              <a:off x="7382939" y="4199052"/>
              <a:ext cx="579547" cy="856720"/>
              <a:chOff x="7382939" y="4199052"/>
              <a:chExt cx="579547" cy="856720"/>
            </a:xfrm>
          </p:grpSpPr>
          <p:sp>
            <p:nvSpPr>
              <p:cNvPr id="63" name="Freeform: Shape 10">
                <a:extLst>
                  <a:ext uri="{FF2B5EF4-FFF2-40B4-BE49-F238E27FC236}">
                    <a16:creationId xmlns:a16="http://schemas.microsoft.com/office/drawing/2014/main" id="{534BCC87-01DE-4909-8A01-45EC9CEFC06A}"/>
                  </a:ext>
                </a:extLst>
              </p:cNvPr>
              <p:cNvSpPr/>
              <p:nvPr/>
            </p:nvSpPr>
            <p:spPr>
              <a:xfrm>
                <a:off x="7383990" y="4269727"/>
                <a:ext cx="578233" cy="238302"/>
              </a:xfrm>
              <a:custGeom>
                <a:avLst/>
                <a:gdLst>
                  <a:gd name="connsiteX0" fmla="*/ 0 w 578232"/>
                  <a:gd name="connsiteY0" fmla="*/ 0 h 238301"/>
                  <a:gd name="connsiteX1" fmla="*/ 245661 w 578232"/>
                  <a:gd name="connsiteY1" fmla="*/ 37498 h 238301"/>
                  <a:gd name="connsiteX2" fmla="*/ 452423 w 578232"/>
                  <a:gd name="connsiteY2" fmla="*/ 29437 h 238301"/>
                  <a:gd name="connsiteX3" fmla="*/ 516554 w 578232"/>
                  <a:gd name="connsiteY3" fmla="*/ 18924 h 238301"/>
                  <a:gd name="connsiteX4" fmla="*/ 578583 w 578232"/>
                  <a:gd name="connsiteY4" fmla="*/ 1051 h 238301"/>
                  <a:gd name="connsiteX5" fmla="*/ 578583 w 578232"/>
                  <a:gd name="connsiteY5" fmla="*/ 11915 h 238301"/>
                  <a:gd name="connsiteX6" fmla="*/ 578933 w 578232"/>
                  <a:gd name="connsiteY6" fmla="*/ 182231 h 238301"/>
                  <a:gd name="connsiteX7" fmla="*/ 561762 w 578232"/>
                  <a:gd name="connsiteY7" fmla="*/ 207813 h 238301"/>
                  <a:gd name="connsiteX8" fmla="*/ 462586 w 578232"/>
                  <a:gd name="connsiteY8" fmla="*/ 230592 h 238301"/>
                  <a:gd name="connsiteX9" fmla="*/ 247063 w 578232"/>
                  <a:gd name="connsiteY9" fmla="*/ 240755 h 238301"/>
                  <a:gd name="connsiteX10" fmla="*/ 40651 w 578232"/>
                  <a:gd name="connsiteY10" fmla="*/ 215874 h 238301"/>
                  <a:gd name="connsiteX11" fmla="*/ 0 w 578232"/>
                  <a:gd name="connsiteY11" fmla="*/ 163307 h 238301"/>
                  <a:gd name="connsiteX12" fmla="*/ 0 w 578232"/>
                  <a:gd name="connsiteY12" fmla="*/ 12266 h 238301"/>
                  <a:gd name="connsiteX13" fmla="*/ 0 w 578232"/>
                  <a:gd name="connsiteY13" fmla="*/ 0 h 2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238301">
                    <a:moveTo>
                      <a:pt x="0" y="0"/>
                    </a:moveTo>
                    <a:cubicBezTo>
                      <a:pt x="79551" y="31540"/>
                      <a:pt x="162606" y="35395"/>
                      <a:pt x="245661" y="37498"/>
                    </a:cubicBezTo>
                    <a:cubicBezTo>
                      <a:pt x="314699" y="39250"/>
                      <a:pt x="383736" y="38899"/>
                      <a:pt x="452423" y="29437"/>
                    </a:cubicBezTo>
                    <a:cubicBezTo>
                      <a:pt x="473800" y="26634"/>
                      <a:pt x="495528" y="23480"/>
                      <a:pt x="516554" y="18924"/>
                    </a:cubicBezTo>
                    <a:cubicBezTo>
                      <a:pt x="537231" y="14368"/>
                      <a:pt x="557206" y="7359"/>
                      <a:pt x="578583" y="1051"/>
                    </a:cubicBezTo>
                    <a:cubicBezTo>
                      <a:pt x="578583" y="3855"/>
                      <a:pt x="578583" y="8060"/>
                      <a:pt x="578583" y="11915"/>
                    </a:cubicBezTo>
                    <a:cubicBezTo>
                      <a:pt x="578583" y="68687"/>
                      <a:pt x="578233" y="125459"/>
                      <a:pt x="578933" y="182231"/>
                    </a:cubicBezTo>
                    <a:cubicBezTo>
                      <a:pt x="579284" y="196249"/>
                      <a:pt x="574027" y="204659"/>
                      <a:pt x="561762" y="207813"/>
                    </a:cubicBezTo>
                    <a:cubicBezTo>
                      <a:pt x="528820" y="216224"/>
                      <a:pt x="495878" y="225686"/>
                      <a:pt x="462586" y="230592"/>
                    </a:cubicBezTo>
                    <a:cubicBezTo>
                      <a:pt x="391095" y="241105"/>
                      <a:pt x="318904" y="243208"/>
                      <a:pt x="247063" y="240755"/>
                    </a:cubicBezTo>
                    <a:cubicBezTo>
                      <a:pt x="177675" y="238302"/>
                      <a:pt x="108287" y="234797"/>
                      <a:pt x="40651" y="215874"/>
                    </a:cubicBezTo>
                    <a:cubicBezTo>
                      <a:pt x="350" y="204659"/>
                      <a:pt x="0" y="203958"/>
                      <a:pt x="0" y="163307"/>
                    </a:cubicBezTo>
                    <a:cubicBezTo>
                      <a:pt x="0" y="112843"/>
                      <a:pt x="0" y="62379"/>
                      <a:pt x="0" y="12266"/>
                    </a:cubicBezTo>
                    <a:cubicBezTo>
                      <a:pt x="0" y="8411"/>
                      <a:pt x="0" y="420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1">
                <a:extLst>
                  <a:ext uri="{FF2B5EF4-FFF2-40B4-BE49-F238E27FC236}">
                    <a16:creationId xmlns:a16="http://schemas.microsoft.com/office/drawing/2014/main" id="{8769CE10-774C-4F92-86E8-B4746BA200FF}"/>
                  </a:ext>
                </a:extLst>
              </p:cNvPr>
              <p:cNvSpPr/>
              <p:nvPr/>
            </p:nvSpPr>
            <p:spPr>
              <a:xfrm>
                <a:off x="7384253" y="4813966"/>
                <a:ext cx="578233" cy="241806"/>
              </a:xfrm>
              <a:custGeom>
                <a:avLst/>
                <a:gdLst>
                  <a:gd name="connsiteX0" fmla="*/ 88 w 578232"/>
                  <a:gd name="connsiteY0" fmla="*/ 0 h 241806"/>
                  <a:gd name="connsiteX1" fmla="*/ 152180 w 578232"/>
                  <a:gd name="connsiteY1" fmla="*/ 32942 h 241806"/>
                  <a:gd name="connsiteX2" fmla="*/ 356489 w 578232"/>
                  <a:gd name="connsiteY2" fmla="*/ 37848 h 241806"/>
                  <a:gd name="connsiteX3" fmla="*/ 553439 w 578232"/>
                  <a:gd name="connsiteY3" fmla="*/ 10513 h 241806"/>
                  <a:gd name="connsiteX4" fmla="*/ 579021 w 578232"/>
                  <a:gd name="connsiteY4" fmla="*/ 701 h 241806"/>
                  <a:gd name="connsiteX5" fmla="*/ 578320 w 578232"/>
                  <a:gd name="connsiteY5" fmla="*/ 192394 h 241806"/>
                  <a:gd name="connsiteX6" fmla="*/ 565704 w 578232"/>
                  <a:gd name="connsiteY6" fmla="*/ 207463 h 241806"/>
                  <a:gd name="connsiteX7" fmla="*/ 491059 w 578232"/>
                  <a:gd name="connsiteY7" fmla="*/ 227789 h 241806"/>
                  <a:gd name="connsiteX8" fmla="*/ 325650 w 578232"/>
                  <a:gd name="connsiteY8" fmla="*/ 241806 h 241806"/>
                  <a:gd name="connsiteX9" fmla="*/ 61065 w 578232"/>
                  <a:gd name="connsiteY9" fmla="*/ 222882 h 241806"/>
                  <a:gd name="connsiteX10" fmla="*/ 11652 w 578232"/>
                  <a:gd name="connsiteY10" fmla="*/ 206412 h 241806"/>
                  <a:gd name="connsiteX11" fmla="*/ 438 w 578232"/>
                  <a:gd name="connsiteY11" fmla="*/ 191343 h 241806"/>
                  <a:gd name="connsiteX12" fmla="*/ 88 w 578232"/>
                  <a:gd name="connsiteY12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241806">
                    <a:moveTo>
                      <a:pt x="88" y="0"/>
                    </a:moveTo>
                    <a:cubicBezTo>
                      <a:pt x="49500" y="22428"/>
                      <a:pt x="100665" y="29788"/>
                      <a:pt x="152180" y="32942"/>
                    </a:cubicBezTo>
                    <a:cubicBezTo>
                      <a:pt x="220167" y="37147"/>
                      <a:pt x="288503" y="38899"/>
                      <a:pt x="356489" y="37848"/>
                    </a:cubicBezTo>
                    <a:cubicBezTo>
                      <a:pt x="423073" y="36797"/>
                      <a:pt x="489307" y="30839"/>
                      <a:pt x="553439" y="10513"/>
                    </a:cubicBezTo>
                    <a:cubicBezTo>
                      <a:pt x="561849" y="7710"/>
                      <a:pt x="569909" y="4205"/>
                      <a:pt x="579021" y="701"/>
                    </a:cubicBezTo>
                    <a:cubicBezTo>
                      <a:pt x="579021" y="65183"/>
                      <a:pt x="579372" y="128613"/>
                      <a:pt x="578320" y="192394"/>
                    </a:cubicBezTo>
                    <a:cubicBezTo>
                      <a:pt x="578320" y="197650"/>
                      <a:pt x="571311" y="205711"/>
                      <a:pt x="565704" y="207463"/>
                    </a:cubicBezTo>
                    <a:cubicBezTo>
                      <a:pt x="541173" y="215523"/>
                      <a:pt x="516292" y="224985"/>
                      <a:pt x="491059" y="227789"/>
                    </a:cubicBezTo>
                    <a:cubicBezTo>
                      <a:pt x="436040" y="234447"/>
                      <a:pt x="381020" y="239353"/>
                      <a:pt x="325650" y="241806"/>
                    </a:cubicBezTo>
                    <a:cubicBezTo>
                      <a:pt x="236988" y="246012"/>
                      <a:pt x="148326" y="241106"/>
                      <a:pt x="61065" y="222882"/>
                    </a:cubicBezTo>
                    <a:cubicBezTo>
                      <a:pt x="44244" y="219378"/>
                      <a:pt x="27773" y="213070"/>
                      <a:pt x="11652" y="206412"/>
                    </a:cubicBezTo>
                    <a:cubicBezTo>
                      <a:pt x="6746" y="204309"/>
                      <a:pt x="788" y="196599"/>
                      <a:pt x="438" y="191343"/>
                    </a:cubicBezTo>
                    <a:cubicBezTo>
                      <a:pt x="-263" y="127912"/>
                      <a:pt x="88" y="64832"/>
                      <a:pt x="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3">
                <a:extLst>
                  <a:ext uri="{FF2B5EF4-FFF2-40B4-BE49-F238E27FC236}">
                    <a16:creationId xmlns:a16="http://schemas.microsoft.com/office/drawing/2014/main" id="{FA9282D9-25BF-476D-AB6D-650A5E6C8D20}"/>
                  </a:ext>
                </a:extLst>
              </p:cNvPr>
              <p:cNvSpPr/>
              <p:nvPr/>
            </p:nvSpPr>
            <p:spPr>
              <a:xfrm>
                <a:off x="7383640" y="4548680"/>
                <a:ext cx="578233" cy="238302"/>
              </a:xfrm>
              <a:custGeom>
                <a:avLst/>
                <a:gdLst>
                  <a:gd name="connsiteX0" fmla="*/ 579634 w 578232"/>
                  <a:gd name="connsiteY0" fmla="*/ 1752 h 238301"/>
                  <a:gd name="connsiteX1" fmla="*/ 578933 w 578232"/>
                  <a:gd name="connsiteY1" fmla="*/ 189590 h 238301"/>
                  <a:gd name="connsiteX2" fmla="*/ 565967 w 578232"/>
                  <a:gd name="connsiteY2" fmla="*/ 205710 h 238301"/>
                  <a:gd name="connsiteX3" fmla="*/ 488519 w 578232"/>
                  <a:gd name="connsiteY3" fmla="*/ 226387 h 238301"/>
                  <a:gd name="connsiteX4" fmla="*/ 325562 w 578232"/>
                  <a:gd name="connsiteY4" fmla="*/ 240054 h 238301"/>
                  <a:gd name="connsiteX5" fmla="*/ 76046 w 578232"/>
                  <a:gd name="connsiteY5" fmla="*/ 224284 h 238301"/>
                  <a:gd name="connsiteX6" fmla="*/ 14718 w 578232"/>
                  <a:gd name="connsiteY6" fmla="*/ 206411 h 238301"/>
                  <a:gd name="connsiteX7" fmla="*/ 0 w 578232"/>
                  <a:gd name="connsiteY7" fmla="*/ 183983 h 238301"/>
                  <a:gd name="connsiteX8" fmla="*/ 350 w 578232"/>
                  <a:gd name="connsiteY8" fmla="*/ 0 h 238301"/>
                  <a:gd name="connsiteX9" fmla="*/ 304536 w 578232"/>
                  <a:gd name="connsiteY9" fmla="*/ 37848 h 238301"/>
                  <a:gd name="connsiteX10" fmla="*/ 496579 w 578232"/>
                  <a:gd name="connsiteY10" fmla="*/ 22428 h 238301"/>
                  <a:gd name="connsiteX11" fmla="*/ 579634 w 578232"/>
                  <a:gd name="connsiteY11" fmla="*/ 1752 h 2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238301">
                    <a:moveTo>
                      <a:pt x="579634" y="1752"/>
                    </a:moveTo>
                    <a:cubicBezTo>
                      <a:pt x="579634" y="63430"/>
                      <a:pt x="579985" y="126510"/>
                      <a:pt x="578933" y="189590"/>
                    </a:cubicBezTo>
                    <a:cubicBezTo>
                      <a:pt x="578933" y="195197"/>
                      <a:pt x="571574" y="203608"/>
                      <a:pt x="565967" y="205710"/>
                    </a:cubicBezTo>
                    <a:cubicBezTo>
                      <a:pt x="540384" y="213771"/>
                      <a:pt x="514802" y="223233"/>
                      <a:pt x="488519" y="226387"/>
                    </a:cubicBezTo>
                    <a:cubicBezTo>
                      <a:pt x="434551" y="233045"/>
                      <a:pt x="380232" y="237250"/>
                      <a:pt x="325562" y="240054"/>
                    </a:cubicBezTo>
                    <a:cubicBezTo>
                      <a:pt x="241806" y="244259"/>
                      <a:pt x="158751" y="239353"/>
                      <a:pt x="76046" y="224284"/>
                    </a:cubicBezTo>
                    <a:cubicBezTo>
                      <a:pt x="55370" y="220429"/>
                      <a:pt x="35044" y="213070"/>
                      <a:pt x="14718" y="206411"/>
                    </a:cubicBezTo>
                    <a:cubicBezTo>
                      <a:pt x="4556" y="203257"/>
                      <a:pt x="0" y="195898"/>
                      <a:pt x="0" y="183983"/>
                    </a:cubicBezTo>
                    <a:cubicBezTo>
                      <a:pt x="701" y="122655"/>
                      <a:pt x="350" y="61328"/>
                      <a:pt x="350" y="0"/>
                    </a:cubicBezTo>
                    <a:cubicBezTo>
                      <a:pt x="99176" y="36096"/>
                      <a:pt x="201856" y="37497"/>
                      <a:pt x="304536" y="37848"/>
                    </a:cubicBezTo>
                    <a:cubicBezTo>
                      <a:pt x="369017" y="37848"/>
                      <a:pt x="433149" y="34343"/>
                      <a:pt x="496579" y="22428"/>
                    </a:cubicBezTo>
                    <a:cubicBezTo>
                      <a:pt x="524614" y="16821"/>
                      <a:pt x="551248" y="8761"/>
                      <a:pt x="579634" y="17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21">
                <a:extLst>
                  <a:ext uri="{FF2B5EF4-FFF2-40B4-BE49-F238E27FC236}">
                    <a16:creationId xmlns:a16="http://schemas.microsoft.com/office/drawing/2014/main" id="{736B029D-3E53-47BA-83D1-4C46937EEC2F}"/>
                  </a:ext>
                </a:extLst>
              </p:cNvPr>
              <p:cNvSpPr/>
              <p:nvPr/>
            </p:nvSpPr>
            <p:spPr>
              <a:xfrm>
                <a:off x="7382939" y="4199052"/>
                <a:ext cx="578233" cy="91115"/>
              </a:xfrm>
              <a:custGeom>
                <a:avLst/>
                <a:gdLst>
                  <a:gd name="connsiteX0" fmla="*/ 581386 w 578232"/>
                  <a:gd name="connsiteY0" fmla="*/ 49999 h 91115"/>
                  <a:gd name="connsiteX1" fmla="*/ 545291 w 578232"/>
                  <a:gd name="connsiteY1" fmla="*/ 66119 h 91115"/>
                  <a:gd name="connsiteX2" fmla="*/ 405464 w 578232"/>
                  <a:gd name="connsiteY2" fmla="*/ 88898 h 91115"/>
                  <a:gd name="connsiteX3" fmla="*/ 274047 w 578232"/>
                  <a:gd name="connsiteY3" fmla="*/ 93454 h 91115"/>
                  <a:gd name="connsiteX4" fmla="*/ 43455 w 578232"/>
                  <a:gd name="connsiteY4" fmla="*/ 68923 h 91115"/>
                  <a:gd name="connsiteX5" fmla="*/ 0 w 578232"/>
                  <a:gd name="connsiteY5" fmla="*/ 44041 h 91115"/>
                  <a:gd name="connsiteX6" fmla="*/ 30138 w 578232"/>
                  <a:gd name="connsiteY6" fmla="*/ 29323 h 91115"/>
                  <a:gd name="connsiteX7" fmla="*/ 135271 w 578232"/>
                  <a:gd name="connsiteY7" fmla="*/ 8646 h 91115"/>
                  <a:gd name="connsiteX8" fmla="*/ 348341 w 578232"/>
                  <a:gd name="connsiteY8" fmla="*/ 1287 h 91115"/>
                  <a:gd name="connsiteX9" fmla="*/ 533025 w 578232"/>
                  <a:gd name="connsiteY9" fmla="*/ 23716 h 91115"/>
                  <a:gd name="connsiteX10" fmla="*/ 564215 w 578232"/>
                  <a:gd name="connsiteY10" fmla="*/ 34579 h 91115"/>
                  <a:gd name="connsiteX11" fmla="*/ 580686 w 578232"/>
                  <a:gd name="connsiteY11" fmla="*/ 45443 h 91115"/>
                  <a:gd name="connsiteX12" fmla="*/ 581386 w 578232"/>
                  <a:gd name="connsiteY12" fmla="*/ 49999 h 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91115">
                    <a:moveTo>
                      <a:pt x="581386" y="49999"/>
                    </a:moveTo>
                    <a:cubicBezTo>
                      <a:pt x="569471" y="55606"/>
                      <a:pt x="557907" y="63666"/>
                      <a:pt x="545291" y="66119"/>
                    </a:cubicBezTo>
                    <a:cubicBezTo>
                      <a:pt x="499032" y="74880"/>
                      <a:pt x="452423" y="83992"/>
                      <a:pt x="405464" y="88898"/>
                    </a:cubicBezTo>
                    <a:cubicBezTo>
                      <a:pt x="362009" y="93454"/>
                      <a:pt x="317853" y="94155"/>
                      <a:pt x="274047" y="93454"/>
                    </a:cubicBezTo>
                    <a:cubicBezTo>
                      <a:pt x="196599" y="92402"/>
                      <a:pt x="118800" y="88898"/>
                      <a:pt x="43455" y="68923"/>
                    </a:cubicBezTo>
                    <a:cubicBezTo>
                      <a:pt x="18223" y="62264"/>
                      <a:pt x="9111" y="57008"/>
                      <a:pt x="0" y="44041"/>
                    </a:cubicBezTo>
                    <a:cubicBezTo>
                      <a:pt x="10163" y="38785"/>
                      <a:pt x="19625" y="31425"/>
                      <a:pt x="30138" y="29323"/>
                    </a:cubicBezTo>
                    <a:cubicBezTo>
                      <a:pt x="64832" y="21262"/>
                      <a:pt x="99877" y="13202"/>
                      <a:pt x="135271" y="8646"/>
                    </a:cubicBezTo>
                    <a:cubicBezTo>
                      <a:pt x="206061" y="-816"/>
                      <a:pt x="277201" y="-1166"/>
                      <a:pt x="348341" y="1287"/>
                    </a:cubicBezTo>
                    <a:cubicBezTo>
                      <a:pt x="410370" y="3390"/>
                      <a:pt x="472398" y="7946"/>
                      <a:pt x="533025" y="23716"/>
                    </a:cubicBezTo>
                    <a:cubicBezTo>
                      <a:pt x="543539" y="26519"/>
                      <a:pt x="554402" y="30024"/>
                      <a:pt x="564215" y="34579"/>
                    </a:cubicBezTo>
                    <a:cubicBezTo>
                      <a:pt x="570172" y="37032"/>
                      <a:pt x="575079" y="41588"/>
                      <a:pt x="580686" y="45443"/>
                    </a:cubicBezTo>
                    <a:cubicBezTo>
                      <a:pt x="581036" y="46845"/>
                      <a:pt x="581386" y="48597"/>
                      <a:pt x="581386" y="499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26">
                <a:extLst>
                  <a:ext uri="{FF2B5EF4-FFF2-40B4-BE49-F238E27FC236}">
                    <a16:creationId xmlns:a16="http://schemas.microsoft.com/office/drawing/2014/main" id="{B7AB2E83-B049-4880-B62B-B7B2B8F7C260}"/>
                  </a:ext>
                </a:extLst>
              </p:cNvPr>
              <p:cNvSpPr/>
              <p:nvPr/>
            </p:nvSpPr>
            <p:spPr>
              <a:xfrm>
                <a:off x="7383990" y="4504507"/>
                <a:ext cx="578233" cy="63080"/>
              </a:xfrm>
              <a:custGeom>
                <a:avLst/>
                <a:gdLst>
                  <a:gd name="connsiteX0" fmla="*/ 1051 w 578232"/>
                  <a:gd name="connsiteY0" fmla="*/ 17188 h 63079"/>
                  <a:gd name="connsiteX1" fmla="*/ 53968 w 578232"/>
                  <a:gd name="connsiteY1" fmla="*/ 1068 h 63079"/>
                  <a:gd name="connsiteX2" fmla="*/ 205711 w 578232"/>
                  <a:gd name="connsiteY2" fmla="*/ 19992 h 63079"/>
                  <a:gd name="connsiteX3" fmla="*/ 384437 w 578232"/>
                  <a:gd name="connsiteY3" fmla="*/ 19642 h 63079"/>
                  <a:gd name="connsiteX4" fmla="*/ 528470 w 578232"/>
                  <a:gd name="connsiteY4" fmla="*/ 718 h 63079"/>
                  <a:gd name="connsiteX5" fmla="*/ 575780 w 578232"/>
                  <a:gd name="connsiteY5" fmla="*/ 14735 h 63079"/>
                  <a:gd name="connsiteX6" fmla="*/ 572976 w 578232"/>
                  <a:gd name="connsiteY6" fmla="*/ 27351 h 63079"/>
                  <a:gd name="connsiteX7" fmla="*/ 532675 w 578232"/>
                  <a:gd name="connsiteY7" fmla="*/ 43121 h 63079"/>
                  <a:gd name="connsiteX8" fmla="*/ 365864 w 578232"/>
                  <a:gd name="connsiteY8" fmla="*/ 64148 h 63079"/>
                  <a:gd name="connsiteX9" fmla="*/ 157700 w 578232"/>
                  <a:gd name="connsiteY9" fmla="*/ 59943 h 63079"/>
                  <a:gd name="connsiteX10" fmla="*/ 29788 w 578232"/>
                  <a:gd name="connsiteY10" fmla="*/ 37164 h 63079"/>
                  <a:gd name="connsiteX11" fmla="*/ 0 w 578232"/>
                  <a:gd name="connsiteY11" fmla="*/ 22445 h 63079"/>
                  <a:gd name="connsiteX12" fmla="*/ 1051 w 578232"/>
                  <a:gd name="connsiteY12" fmla="*/ 17188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63079">
                    <a:moveTo>
                      <a:pt x="1051" y="17188"/>
                    </a:moveTo>
                    <a:cubicBezTo>
                      <a:pt x="16821" y="5974"/>
                      <a:pt x="31890" y="-2787"/>
                      <a:pt x="53968" y="1068"/>
                    </a:cubicBezTo>
                    <a:cubicBezTo>
                      <a:pt x="104432" y="9128"/>
                      <a:pt x="154896" y="17188"/>
                      <a:pt x="205711" y="19992"/>
                    </a:cubicBezTo>
                    <a:cubicBezTo>
                      <a:pt x="265286" y="23146"/>
                      <a:pt x="325212" y="22795"/>
                      <a:pt x="384437" y="19642"/>
                    </a:cubicBezTo>
                    <a:cubicBezTo>
                      <a:pt x="432798" y="16838"/>
                      <a:pt x="480809" y="8077"/>
                      <a:pt x="528470" y="718"/>
                    </a:cubicBezTo>
                    <a:cubicBezTo>
                      <a:pt x="547393" y="-2437"/>
                      <a:pt x="561411" y="5273"/>
                      <a:pt x="575780" y="14735"/>
                    </a:cubicBezTo>
                    <a:cubicBezTo>
                      <a:pt x="583139" y="19642"/>
                      <a:pt x="577882" y="24898"/>
                      <a:pt x="572976" y="27351"/>
                    </a:cubicBezTo>
                    <a:cubicBezTo>
                      <a:pt x="559659" y="33309"/>
                      <a:pt x="546693" y="39617"/>
                      <a:pt x="532675" y="43121"/>
                    </a:cubicBezTo>
                    <a:cubicBezTo>
                      <a:pt x="478006" y="57490"/>
                      <a:pt x="421935" y="63797"/>
                      <a:pt x="365864" y="64148"/>
                    </a:cubicBezTo>
                    <a:cubicBezTo>
                      <a:pt x="296476" y="64849"/>
                      <a:pt x="227088" y="64498"/>
                      <a:pt x="157700" y="59943"/>
                    </a:cubicBezTo>
                    <a:cubicBezTo>
                      <a:pt x="114595" y="57139"/>
                      <a:pt x="72191" y="45925"/>
                      <a:pt x="29788" y="37164"/>
                    </a:cubicBezTo>
                    <a:cubicBezTo>
                      <a:pt x="19274" y="35061"/>
                      <a:pt x="9812" y="27702"/>
                      <a:pt x="0" y="22445"/>
                    </a:cubicBezTo>
                    <a:cubicBezTo>
                      <a:pt x="350" y="20693"/>
                      <a:pt x="701" y="18941"/>
                      <a:pt x="1051" y="1718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8">
                <a:extLst>
                  <a:ext uri="{FF2B5EF4-FFF2-40B4-BE49-F238E27FC236}">
                    <a16:creationId xmlns:a16="http://schemas.microsoft.com/office/drawing/2014/main" id="{DB085EE2-5F55-4A9A-8EF0-2C45B2E50D64}"/>
                  </a:ext>
                </a:extLst>
              </p:cNvPr>
              <p:cNvSpPr/>
              <p:nvPr/>
            </p:nvSpPr>
            <p:spPr>
              <a:xfrm>
                <a:off x="7383640" y="4776200"/>
                <a:ext cx="578233" cy="59575"/>
              </a:xfrm>
              <a:custGeom>
                <a:avLst/>
                <a:gdLst>
                  <a:gd name="connsiteX0" fmla="*/ 0 w 578232"/>
                  <a:gd name="connsiteY0" fmla="*/ 17440 h 59575"/>
                  <a:gd name="connsiteX1" fmla="*/ 34343 w 578232"/>
                  <a:gd name="connsiteY1" fmla="*/ 2371 h 59575"/>
                  <a:gd name="connsiteX2" fmla="*/ 192043 w 578232"/>
                  <a:gd name="connsiteY2" fmla="*/ 25851 h 59575"/>
                  <a:gd name="connsiteX3" fmla="*/ 457680 w 578232"/>
                  <a:gd name="connsiteY3" fmla="*/ 19543 h 59575"/>
                  <a:gd name="connsiteX4" fmla="*/ 547744 w 578232"/>
                  <a:gd name="connsiteY4" fmla="*/ 2021 h 59575"/>
                  <a:gd name="connsiteX5" fmla="*/ 561061 w 578232"/>
                  <a:gd name="connsiteY5" fmla="*/ 619 h 59575"/>
                  <a:gd name="connsiteX6" fmla="*/ 579985 w 578232"/>
                  <a:gd name="connsiteY6" fmla="*/ 14637 h 59575"/>
                  <a:gd name="connsiteX7" fmla="*/ 563514 w 578232"/>
                  <a:gd name="connsiteY7" fmla="*/ 27603 h 59575"/>
                  <a:gd name="connsiteX8" fmla="*/ 450320 w 578232"/>
                  <a:gd name="connsiteY8" fmla="*/ 52835 h 59575"/>
                  <a:gd name="connsiteX9" fmla="*/ 216574 w 578232"/>
                  <a:gd name="connsiteY9" fmla="*/ 59844 h 59575"/>
                  <a:gd name="connsiteX10" fmla="*/ 30138 w 578232"/>
                  <a:gd name="connsiteY10" fmla="*/ 32509 h 59575"/>
                  <a:gd name="connsiteX11" fmla="*/ 0 w 578232"/>
                  <a:gd name="connsiteY11" fmla="*/ 17440 h 5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59575">
                    <a:moveTo>
                      <a:pt x="0" y="17440"/>
                    </a:moveTo>
                    <a:cubicBezTo>
                      <a:pt x="11565" y="1670"/>
                      <a:pt x="20326" y="-1834"/>
                      <a:pt x="34343" y="2371"/>
                    </a:cubicBezTo>
                    <a:cubicBezTo>
                      <a:pt x="85859" y="17090"/>
                      <a:pt x="138776" y="22697"/>
                      <a:pt x="192043" y="25851"/>
                    </a:cubicBezTo>
                    <a:cubicBezTo>
                      <a:pt x="280706" y="31108"/>
                      <a:pt x="369368" y="30757"/>
                      <a:pt x="457680" y="19543"/>
                    </a:cubicBezTo>
                    <a:cubicBezTo>
                      <a:pt x="488168" y="15688"/>
                      <a:pt x="517956" y="7978"/>
                      <a:pt x="547744" y="2021"/>
                    </a:cubicBezTo>
                    <a:cubicBezTo>
                      <a:pt x="552300" y="1320"/>
                      <a:pt x="557907" y="-1133"/>
                      <a:pt x="561061" y="619"/>
                    </a:cubicBezTo>
                    <a:cubicBezTo>
                      <a:pt x="568070" y="4123"/>
                      <a:pt x="573677" y="9730"/>
                      <a:pt x="579985" y="14637"/>
                    </a:cubicBezTo>
                    <a:cubicBezTo>
                      <a:pt x="574728" y="19192"/>
                      <a:pt x="569822" y="24800"/>
                      <a:pt x="563514" y="27603"/>
                    </a:cubicBezTo>
                    <a:cubicBezTo>
                      <a:pt x="527418" y="43373"/>
                      <a:pt x="488869" y="48279"/>
                      <a:pt x="450320" y="52835"/>
                    </a:cubicBezTo>
                    <a:cubicBezTo>
                      <a:pt x="372522" y="62297"/>
                      <a:pt x="294723" y="63348"/>
                      <a:pt x="216574" y="59844"/>
                    </a:cubicBezTo>
                    <a:cubicBezTo>
                      <a:pt x="153494" y="57040"/>
                      <a:pt x="90415" y="52485"/>
                      <a:pt x="30138" y="32509"/>
                    </a:cubicBezTo>
                    <a:cubicBezTo>
                      <a:pt x="19975" y="29005"/>
                      <a:pt x="10513" y="22697"/>
                      <a:pt x="0" y="17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5">
              <a:extLst>
                <a:ext uri="{FF2B5EF4-FFF2-40B4-BE49-F238E27FC236}">
                  <a16:creationId xmlns:a16="http://schemas.microsoft.com/office/drawing/2014/main" id="{CE11053D-7437-4AEA-816B-51C67D639C23}"/>
                </a:ext>
              </a:extLst>
            </p:cNvPr>
            <p:cNvGrpSpPr/>
            <p:nvPr/>
          </p:nvGrpSpPr>
          <p:grpSpPr>
            <a:xfrm>
              <a:off x="7412026" y="3028298"/>
              <a:ext cx="508845" cy="635161"/>
              <a:chOff x="7412026" y="3028298"/>
              <a:chExt cx="508845" cy="635161"/>
            </a:xfrm>
            <a:solidFill>
              <a:schemeClr val="accent3"/>
            </a:solidFill>
          </p:grpSpPr>
          <p:sp>
            <p:nvSpPr>
              <p:cNvPr id="52" name="Freeform: Shape 16">
                <a:extLst>
                  <a:ext uri="{FF2B5EF4-FFF2-40B4-BE49-F238E27FC236}">
                    <a16:creationId xmlns:a16="http://schemas.microsoft.com/office/drawing/2014/main" id="{849B42C6-8A97-4D26-8B83-2F257EBAE37C}"/>
                  </a:ext>
                </a:extLst>
              </p:cNvPr>
              <p:cNvSpPr/>
              <p:nvPr/>
            </p:nvSpPr>
            <p:spPr>
              <a:xfrm>
                <a:off x="7412026" y="3491741"/>
                <a:ext cx="508144" cy="171718"/>
              </a:xfrm>
              <a:custGeom>
                <a:avLst/>
                <a:gdLst>
                  <a:gd name="connsiteX0" fmla="*/ 350 w 508143"/>
                  <a:gd name="connsiteY0" fmla="*/ 0 h 171717"/>
                  <a:gd name="connsiteX1" fmla="*/ 509896 w 508143"/>
                  <a:gd name="connsiteY1" fmla="*/ 350 h 171717"/>
                  <a:gd name="connsiteX2" fmla="*/ 510246 w 508143"/>
                  <a:gd name="connsiteY2" fmla="*/ 9462 h 171717"/>
                  <a:gd name="connsiteX3" fmla="*/ 510597 w 508143"/>
                  <a:gd name="connsiteY3" fmla="*/ 127211 h 171717"/>
                  <a:gd name="connsiteX4" fmla="*/ 495528 w 508143"/>
                  <a:gd name="connsiteY4" fmla="*/ 148238 h 171717"/>
                  <a:gd name="connsiteX5" fmla="*/ 414225 w 508143"/>
                  <a:gd name="connsiteY5" fmla="*/ 164358 h 171717"/>
                  <a:gd name="connsiteX6" fmla="*/ 192043 w 508143"/>
                  <a:gd name="connsiteY6" fmla="*/ 171718 h 171717"/>
                  <a:gd name="connsiteX7" fmla="*/ 27335 w 508143"/>
                  <a:gd name="connsiteY7" fmla="*/ 152093 h 171717"/>
                  <a:gd name="connsiteX8" fmla="*/ 21027 w 508143"/>
                  <a:gd name="connsiteY8" fmla="*/ 150341 h 171717"/>
                  <a:gd name="connsiteX9" fmla="*/ 0 w 508143"/>
                  <a:gd name="connsiteY9" fmla="*/ 121254 h 171717"/>
                  <a:gd name="connsiteX10" fmla="*/ 0 w 508143"/>
                  <a:gd name="connsiteY10" fmla="*/ 9812 h 171717"/>
                  <a:gd name="connsiteX11" fmla="*/ 350 w 508143"/>
                  <a:gd name="connsiteY11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171717">
                    <a:moveTo>
                      <a:pt x="350" y="0"/>
                    </a:moveTo>
                    <a:cubicBezTo>
                      <a:pt x="170666" y="34694"/>
                      <a:pt x="339580" y="34344"/>
                      <a:pt x="509896" y="350"/>
                    </a:cubicBezTo>
                    <a:cubicBezTo>
                      <a:pt x="509896" y="1402"/>
                      <a:pt x="510246" y="5257"/>
                      <a:pt x="510246" y="9462"/>
                    </a:cubicBezTo>
                    <a:cubicBezTo>
                      <a:pt x="510246" y="48712"/>
                      <a:pt x="509546" y="87961"/>
                      <a:pt x="510597" y="127211"/>
                    </a:cubicBezTo>
                    <a:cubicBezTo>
                      <a:pt x="510947" y="139477"/>
                      <a:pt x="506041" y="145785"/>
                      <a:pt x="495528" y="148238"/>
                    </a:cubicBezTo>
                    <a:cubicBezTo>
                      <a:pt x="468543" y="153845"/>
                      <a:pt x="441559" y="160854"/>
                      <a:pt x="414225" y="164358"/>
                    </a:cubicBezTo>
                    <a:cubicBezTo>
                      <a:pt x="340632" y="173820"/>
                      <a:pt x="266337" y="174171"/>
                      <a:pt x="192043" y="171718"/>
                    </a:cubicBezTo>
                    <a:cubicBezTo>
                      <a:pt x="136673" y="169965"/>
                      <a:pt x="81303" y="166461"/>
                      <a:pt x="27335" y="152093"/>
                    </a:cubicBezTo>
                    <a:cubicBezTo>
                      <a:pt x="25232" y="151392"/>
                      <a:pt x="23129" y="151041"/>
                      <a:pt x="21027" y="150341"/>
                    </a:cubicBezTo>
                    <a:cubicBezTo>
                      <a:pt x="0" y="143682"/>
                      <a:pt x="0" y="143682"/>
                      <a:pt x="0" y="121254"/>
                    </a:cubicBezTo>
                    <a:cubicBezTo>
                      <a:pt x="0" y="84107"/>
                      <a:pt x="0" y="46960"/>
                      <a:pt x="0" y="9812"/>
                    </a:cubicBezTo>
                    <a:cubicBezTo>
                      <a:pt x="350" y="5607"/>
                      <a:pt x="350" y="1402"/>
                      <a:pt x="35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7">
                <a:extLst>
                  <a:ext uri="{FF2B5EF4-FFF2-40B4-BE49-F238E27FC236}">
                    <a16:creationId xmlns:a16="http://schemas.microsoft.com/office/drawing/2014/main" id="{E4F1890F-9842-4C22-983F-445F0DD8E2EA}"/>
                  </a:ext>
                </a:extLst>
              </p:cNvPr>
              <p:cNvSpPr/>
              <p:nvPr/>
            </p:nvSpPr>
            <p:spPr>
              <a:xfrm>
                <a:off x="7412727" y="3284979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09545 w 508143"/>
                  <a:gd name="connsiteY1" fmla="*/ 350 h 171717"/>
                  <a:gd name="connsiteX2" fmla="*/ 510247 w 508143"/>
                  <a:gd name="connsiteY2" fmla="*/ 8411 h 171717"/>
                  <a:gd name="connsiteX3" fmla="*/ 510597 w 508143"/>
                  <a:gd name="connsiteY3" fmla="*/ 128613 h 171717"/>
                  <a:gd name="connsiteX4" fmla="*/ 497630 w 508143"/>
                  <a:gd name="connsiteY4" fmla="*/ 147186 h 171717"/>
                  <a:gd name="connsiteX5" fmla="*/ 403711 w 508143"/>
                  <a:gd name="connsiteY5" fmla="*/ 165059 h 171717"/>
                  <a:gd name="connsiteX6" fmla="*/ 234097 w 508143"/>
                  <a:gd name="connsiteY6" fmla="*/ 172418 h 171717"/>
                  <a:gd name="connsiteX7" fmla="*/ 32241 w 508143"/>
                  <a:gd name="connsiteY7" fmla="*/ 153144 h 171717"/>
                  <a:gd name="connsiteX8" fmla="*/ 25933 w 508143"/>
                  <a:gd name="connsiteY8" fmla="*/ 151742 h 171717"/>
                  <a:gd name="connsiteX9" fmla="*/ 350 w 508143"/>
                  <a:gd name="connsiteY9" fmla="*/ 118100 h 171717"/>
                  <a:gd name="connsiteX10" fmla="*/ 0 w 508143"/>
                  <a:gd name="connsiteY10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69965" y="35044"/>
                      <a:pt x="339230" y="34344"/>
                      <a:pt x="509545" y="350"/>
                    </a:cubicBezTo>
                    <a:cubicBezTo>
                      <a:pt x="509545" y="1051"/>
                      <a:pt x="510247" y="4556"/>
                      <a:pt x="510247" y="8411"/>
                    </a:cubicBezTo>
                    <a:cubicBezTo>
                      <a:pt x="510247" y="48361"/>
                      <a:pt x="509896" y="88662"/>
                      <a:pt x="510597" y="128613"/>
                    </a:cubicBezTo>
                    <a:cubicBezTo>
                      <a:pt x="510597" y="139126"/>
                      <a:pt x="507092" y="145084"/>
                      <a:pt x="497630" y="147186"/>
                    </a:cubicBezTo>
                    <a:cubicBezTo>
                      <a:pt x="466441" y="153845"/>
                      <a:pt x="435251" y="162606"/>
                      <a:pt x="403711" y="165059"/>
                    </a:cubicBezTo>
                    <a:cubicBezTo>
                      <a:pt x="347290" y="169615"/>
                      <a:pt x="290518" y="172418"/>
                      <a:pt x="234097" y="172418"/>
                    </a:cubicBezTo>
                    <a:cubicBezTo>
                      <a:pt x="166461" y="172068"/>
                      <a:pt x="98475" y="169264"/>
                      <a:pt x="32241" y="153144"/>
                    </a:cubicBezTo>
                    <a:cubicBezTo>
                      <a:pt x="30138" y="152794"/>
                      <a:pt x="28036" y="152093"/>
                      <a:pt x="25933" y="151742"/>
                    </a:cubicBezTo>
                    <a:cubicBezTo>
                      <a:pt x="350" y="144383"/>
                      <a:pt x="350" y="144383"/>
                      <a:pt x="350" y="118100"/>
                    </a:cubicBezTo>
                    <a:cubicBezTo>
                      <a:pt x="0" y="78149"/>
                      <a:pt x="0" y="37848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9">
                <a:extLst>
                  <a:ext uri="{FF2B5EF4-FFF2-40B4-BE49-F238E27FC236}">
                    <a16:creationId xmlns:a16="http://schemas.microsoft.com/office/drawing/2014/main" id="{7D392594-961D-419D-9582-F5F851DB17DD}"/>
                  </a:ext>
                </a:extLst>
              </p:cNvPr>
              <p:cNvSpPr/>
              <p:nvPr/>
            </p:nvSpPr>
            <p:spPr>
              <a:xfrm>
                <a:off x="7412376" y="3083123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10246 w 508143"/>
                  <a:gd name="connsiteY1" fmla="*/ 0 h 171717"/>
                  <a:gd name="connsiteX2" fmla="*/ 510246 w 508143"/>
                  <a:gd name="connsiteY2" fmla="*/ 10864 h 171717"/>
                  <a:gd name="connsiteX3" fmla="*/ 510597 w 508143"/>
                  <a:gd name="connsiteY3" fmla="*/ 126160 h 171717"/>
                  <a:gd name="connsiteX4" fmla="*/ 494827 w 508143"/>
                  <a:gd name="connsiteY4" fmla="*/ 147887 h 171717"/>
                  <a:gd name="connsiteX5" fmla="*/ 407216 w 508143"/>
                  <a:gd name="connsiteY5" fmla="*/ 164709 h 171717"/>
                  <a:gd name="connsiteX6" fmla="*/ 240054 w 508143"/>
                  <a:gd name="connsiteY6" fmla="*/ 172418 h 171717"/>
                  <a:gd name="connsiteX7" fmla="*/ 31891 w 508143"/>
                  <a:gd name="connsiteY7" fmla="*/ 152794 h 171717"/>
                  <a:gd name="connsiteX8" fmla="*/ 351 w 508143"/>
                  <a:gd name="connsiteY8" fmla="*/ 113544 h 171717"/>
                  <a:gd name="connsiteX9" fmla="*/ 351 w 508143"/>
                  <a:gd name="connsiteY9" fmla="*/ 9812 h 171717"/>
                  <a:gd name="connsiteX10" fmla="*/ 0 w 508143"/>
                  <a:gd name="connsiteY10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70316" y="35044"/>
                      <a:pt x="339580" y="34694"/>
                      <a:pt x="510246" y="0"/>
                    </a:cubicBezTo>
                    <a:cubicBezTo>
                      <a:pt x="510246" y="2103"/>
                      <a:pt x="510246" y="6308"/>
                      <a:pt x="510246" y="10864"/>
                    </a:cubicBezTo>
                    <a:cubicBezTo>
                      <a:pt x="510246" y="49413"/>
                      <a:pt x="509546" y="87611"/>
                      <a:pt x="510597" y="126160"/>
                    </a:cubicBezTo>
                    <a:cubicBezTo>
                      <a:pt x="510947" y="139126"/>
                      <a:pt x="506041" y="145434"/>
                      <a:pt x="494827" y="147887"/>
                    </a:cubicBezTo>
                    <a:cubicBezTo>
                      <a:pt x="465740" y="153845"/>
                      <a:pt x="436653" y="162256"/>
                      <a:pt x="407216" y="164709"/>
                    </a:cubicBezTo>
                    <a:cubicBezTo>
                      <a:pt x="351495" y="169264"/>
                      <a:pt x="295775" y="172769"/>
                      <a:pt x="240054" y="172418"/>
                    </a:cubicBezTo>
                    <a:cubicBezTo>
                      <a:pt x="170316" y="172068"/>
                      <a:pt x="100227" y="169615"/>
                      <a:pt x="31891" y="152794"/>
                    </a:cubicBezTo>
                    <a:cubicBezTo>
                      <a:pt x="351" y="145084"/>
                      <a:pt x="351" y="145084"/>
                      <a:pt x="351" y="113544"/>
                    </a:cubicBezTo>
                    <a:cubicBezTo>
                      <a:pt x="351" y="78850"/>
                      <a:pt x="351" y="44506"/>
                      <a:pt x="351" y="9812"/>
                    </a:cubicBezTo>
                    <a:cubicBezTo>
                      <a:pt x="0" y="5607"/>
                      <a:pt x="0" y="1402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24">
                <a:extLst>
                  <a:ext uri="{FF2B5EF4-FFF2-40B4-BE49-F238E27FC236}">
                    <a16:creationId xmlns:a16="http://schemas.microsoft.com/office/drawing/2014/main" id="{30D4F22F-2DE4-4A65-B111-BF96D9E304D8}"/>
                  </a:ext>
                </a:extLst>
              </p:cNvPr>
              <p:cNvSpPr/>
              <p:nvPr/>
            </p:nvSpPr>
            <p:spPr>
              <a:xfrm>
                <a:off x="7412376" y="3028298"/>
                <a:ext cx="508144" cy="63080"/>
              </a:xfrm>
              <a:custGeom>
                <a:avLst/>
                <a:gdLst>
                  <a:gd name="connsiteX0" fmla="*/ 510246 w 508143"/>
                  <a:gd name="connsiteY0" fmla="*/ 35551 h 63079"/>
                  <a:gd name="connsiteX1" fmla="*/ 448919 w 508143"/>
                  <a:gd name="connsiteY1" fmla="*/ 50970 h 63079"/>
                  <a:gd name="connsiteX2" fmla="*/ 193796 w 508143"/>
                  <a:gd name="connsiteY2" fmla="*/ 62885 h 63079"/>
                  <a:gd name="connsiteX3" fmla="*/ 36446 w 508143"/>
                  <a:gd name="connsiteY3" fmla="*/ 45713 h 63079"/>
                  <a:gd name="connsiteX4" fmla="*/ 351 w 508143"/>
                  <a:gd name="connsiteY4" fmla="*/ 34149 h 63079"/>
                  <a:gd name="connsiteX5" fmla="*/ 0 w 508143"/>
                  <a:gd name="connsiteY5" fmla="*/ 29593 h 63079"/>
                  <a:gd name="connsiteX6" fmla="*/ 30138 w 508143"/>
                  <a:gd name="connsiteY6" fmla="*/ 19080 h 63079"/>
                  <a:gd name="connsiteX7" fmla="*/ 184684 w 508143"/>
                  <a:gd name="connsiteY7" fmla="*/ 1207 h 63079"/>
                  <a:gd name="connsiteX8" fmla="*/ 376377 w 508143"/>
                  <a:gd name="connsiteY8" fmla="*/ 4361 h 63079"/>
                  <a:gd name="connsiteX9" fmla="*/ 494476 w 508143"/>
                  <a:gd name="connsiteY9" fmla="*/ 23636 h 63079"/>
                  <a:gd name="connsiteX10" fmla="*/ 509195 w 508143"/>
                  <a:gd name="connsiteY10" fmla="*/ 29944 h 63079"/>
                  <a:gd name="connsiteX11" fmla="*/ 510246 w 508143"/>
                  <a:gd name="connsiteY11" fmla="*/ 35551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63079">
                    <a:moveTo>
                      <a:pt x="510246" y="35551"/>
                    </a:moveTo>
                    <a:cubicBezTo>
                      <a:pt x="489921" y="40807"/>
                      <a:pt x="469595" y="47816"/>
                      <a:pt x="448919" y="50970"/>
                    </a:cubicBezTo>
                    <a:cubicBezTo>
                      <a:pt x="364462" y="64637"/>
                      <a:pt x="279304" y="67091"/>
                      <a:pt x="193796" y="62885"/>
                    </a:cubicBezTo>
                    <a:cubicBezTo>
                      <a:pt x="141229" y="60432"/>
                      <a:pt x="89013" y="52372"/>
                      <a:pt x="36446" y="45713"/>
                    </a:cubicBezTo>
                    <a:cubicBezTo>
                      <a:pt x="24181" y="44312"/>
                      <a:pt x="12266" y="38004"/>
                      <a:pt x="351" y="34149"/>
                    </a:cubicBezTo>
                    <a:cubicBezTo>
                      <a:pt x="351" y="32747"/>
                      <a:pt x="0" y="30995"/>
                      <a:pt x="0" y="29593"/>
                    </a:cubicBezTo>
                    <a:cubicBezTo>
                      <a:pt x="10163" y="26089"/>
                      <a:pt x="19975" y="20131"/>
                      <a:pt x="30138" y="19080"/>
                    </a:cubicBezTo>
                    <a:cubicBezTo>
                      <a:pt x="81654" y="12071"/>
                      <a:pt x="133169" y="3310"/>
                      <a:pt x="184684" y="1207"/>
                    </a:cubicBezTo>
                    <a:cubicBezTo>
                      <a:pt x="248465" y="-1246"/>
                      <a:pt x="312596" y="156"/>
                      <a:pt x="376377" y="4361"/>
                    </a:cubicBezTo>
                    <a:cubicBezTo>
                      <a:pt x="415977" y="6814"/>
                      <a:pt x="455227" y="16627"/>
                      <a:pt x="494476" y="23636"/>
                    </a:cubicBezTo>
                    <a:cubicBezTo>
                      <a:pt x="499733" y="24687"/>
                      <a:pt x="504289" y="27841"/>
                      <a:pt x="509195" y="29944"/>
                    </a:cubicBezTo>
                    <a:cubicBezTo>
                      <a:pt x="509896" y="31696"/>
                      <a:pt x="510246" y="33448"/>
                      <a:pt x="510246" y="3555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30">
                <a:extLst>
                  <a:ext uri="{FF2B5EF4-FFF2-40B4-BE49-F238E27FC236}">
                    <a16:creationId xmlns:a16="http://schemas.microsoft.com/office/drawing/2014/main" id="{08728725-D61F-45A5-9ACC-5907EFA46D6C}"/>
                  </a:ext>
                </a:extLst>
              </p:cNvPr>
              <p:cNvSpPr/>
              <p:nvPr/>
            </p:nvSpPr>
            <p:spPr>
              <a:xfrm>
                <a:off x="7412727" y="3456049"/>
                <a:ext cx="508144" cy="42053"/>
              </a:xfrm>
              <a:custGeom>
                <a:avLst/>
                <a:gdLst>
                  <a:gd name="connsiteX0" fmla="*/ 701 w 508143"/>
                  <a:gd name="connsiteY0" fmla="*/ 10811 h 42053"/>
                  <a:gd name="connsiteX1" fmla="*/ 39950 w 508143"/>
                  <a:gd name="connsiteY1" fmla="*/ 298 h 42053"/>
                  <a:gd name="connsiteX2" fmla="*/ 206411 w 508143"/>
                  <a:gd name="connsiteY2" fmla="*/ 16068 h 42053"/>
                  <a:gd name="connsiteX3" fmla="*/ 399156 w 508143"/>
                  <a:gd name="connsiteY3" fmla="*/ 10811 h 42053"/>
                  <a:gd name="connsiteX4" fmla="*/ 466090 w 508143"/>
                  <a:gd name="connsiteY4" fmla="*/ 998 h 42053"/>
                  <a:gd name="connsiteX5" fmla="*/ 508494 w 508143"/>
                  <a:gd name="connsiteY5" fmla="*/ 11512 h 42053"/>
                  <a:gd name="connsiteX6" fmla="*/ 509195 w 508143"/>
                  <a:gd name="connsiteY6" fmla="*/ 16418 h 42053"/>
                  <a:gd name="connsiteX7" fmla="*/ 454526 w 508143"/>
                  <a:gd name="connsiteY7" fmla="*/ 30786 h 42053"/>
                  <a:gd name="connsiteX8" fmla="*/ 303134 w 508143"/>
                  <a:gd name="connsiteY8" fmla="*/ 44103 h 42053"/>
                  <a:gd name="connsiteX9" fmla="*/ 110390 w 508143"/>
                  <a:gd name="connsiteY9" fmla="*/ 38496 h 42053"/>
                  <a:gd name="connsiteX10" fmla="*/ 23480 w 508143"/>
                  <a:gd name="connsiteY10" fmla="*/ 23777 h 42053"/>
                  <a:gd name="connsiteX11" fmla="*/ 0 w 508143"/>
                  <a:gd name="connsiteY11" fmla="*/ 14666 h 42053"/>
                  <a:gd name="connsiteX12" fmla="*/ 701 w 508143"/>
                  <a:gd name="connsiteY12" fmla="*/ 10811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143" h="42053">
                    <a:moveTo>
                      <a:pt x="701" y="10811"/>
                    </a:moveTo>
                    <a:cubicBezTo>
                      <a:pt x="12966" y="4853"/>
                      <a:pt x="24531" y="-1455"/>
                      <a:pt x="39950" y="298"/>
                    </a:cubicBezTo>
                    <a:cubicBezTo>
                      <a:pt x="95321" y="6255"/>
                      <a:pt x="150691" y="14666"/>
                      <a:pt x="206411" y="16068"/>
                    </a:cubicBezTo>
                    <a:cubicBezTo>
                      <a:pt x="270543" y="17820"/>
                      <a:pt x="335024" y="13614"/>
                      <a:pt x="399156" y="10811"/>
                    </a:cubicBezTo>
                    <a:cubicBezTo>
                      <a:pt x="421584" y="9759"/>
                      <a:pt x="444013" y="5204"/>
                      <a:pt x="466090" y="998"/>
                    </a:cubicBezTo>
                    <a:cubicBezTo>
                      <a:pt x="482561" y="-2156"/>
                      <a:pt x="495528" y="3452"/>
                      <a:pt x="508494" y="11512"/>
                    </a:cubicBezTo>
                    <a:cubicBezTo>
                      <a:pt x="508845" y="13264"/>
                      <a:pt x="508845" y="14666"/>
                      <a:pt x="509195" y="16418"/>
                    </a:cubicBezTo>
                    <a:cubicBezTo>
                      <a:pt x="490972" y="21324"/>
                      <a:pt x="473099" y="28683"/>
                      <a:pt x="454526" y="30786"/>
                    </a:cubicBezTo>
                    <a:cubicBezTo>
                      <a:pt x="404062" y="36744"/>
                      <a:pt x="353598" y="43052"/>
                      <a:pt x="303134" y="44103"/>
                    </a:cubicBezTo>
                    <a:cubicBezTo>
                      <a:pt x="239003" y="45154"/>
                      <a:pt x="174521" y="42351"/>
                      <a:pt x="110390" y="38496"/>
                    </a:cubicBezTo>
                    <a:cubicBezTo>
                      <a:pt x="81303" y="36744"/>
                      <a:pt x="52567" y="29384"/>
                      <a:pt x="23480" y="23777"/>
                    </a:cubicBezTo>
                    <a:cubicBezTo>
                      <a:pt x="15419" y="22375"/>
                      <a:pt x="8060" y="17820"/>
                      <a:pt x="0" y="14666"/>
                    </a:cubicBezTo>
                    <a:cubicBezTo>
                      <a:pt x="701" y="13264"/>
                      <a:pt x="701" y="11862"/>
                      <a:pt x="701" y="1081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31">
                <a:extLst>
                  <a:ext uri="{FF2B5EF4-FFF2-40B4-BE49-F238E27FC236}">
                    <a16:creationId xmlns:a16="http://schemas.microsoft.com/office/drawing/2014/main" id="{53762969-9896-4AF8-B4AF-C8D56C4F629C}"/>
                  </a:ext>
                </a:extLst>
              </p:cNvPr>
              <p:cNvSpPr/>
              <p:nvPr/>
            </p:nvSpPr>
            <p:spPr>
              <a:xfrm>
                <a:off x="7412376" y="3251947"/>
                <a:ext cx="508144" cy="42053"/>
              </a:xfrm>
              <a:custGeom>
                <a:avLst/>
                <a:gdLst>
                  <a:gd name="connsiteX0" fmla="*/ 0 w 508143"/>
                  <a:gd name="connsiteY0" fmla="*/ 10254 h 42053"/>
                  <a:gd name="connsiteX1" fmla="*/ 36096 w 508143"/>
                  <a:gd name="connsiteY1" fmla="*/ 441 h 42053"/>
                  <a:gd name="connsiteX2" fmla="*/ 180829 w 508143"/>
                  <a:gd name="connsiteY2" fmla="*/ 16912 h 42053"/>
                  <a:gd name="connsiteX3" fmla="*/ 353248 w 508143"/>
                  <a:gd name="connsiteY3" fmla="*/ 15861 h 42053"/>
                  <a:gd name="connsiteX4" fmla="*/ 479758 w 508143"/>
                  <a:gd name="connsiteY4" fmla="*/ 441 h 42053"/>
                  <a:gd name="connsiteX5" fmla="*/ 510597 w 508143"/>
                  <a:gd name="connsiteY5" fmla="*/ 5698 h 42053"/>
                  <a:gd name="connsiteX6" fmla="*/ 510947 w 508143"/>
                  <a:gd name="connsiteY6" fmla="*/ 12707 h 42053"/>
                  <a:gd name="connsiteX7" fmla="*/ 461885 w 508143"/>
                  <a:gd name="connsiteY7" fmla="*/ 26725 h 42053"/>
                  <a:gd name="connsiteX8" fmla="*/ 319605 w 508143"/>
                  <a:gd name="connsiteY8" fmla="*/ 40742 h 42053"/>
                  <a:gd name="connsiteX9" fmla="*/ 103732 w 508143"/>
                  <a:gd name="connsiteY9" fmla="*/ 34434 h 42053"/>
                  <a:gd name="connsiteX10" fmla="*/ 18574 w 508143"/>
                  <a:gd name="connsiteY10" fmla="*/ 18664 h 42053"/>
                  <a:gd name="connsiteX11" fmla="*/ 0 w 508143"/>
                  <a:gd name="connsiteY11" fmla="*/ 10254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42053">
                    <a:moveTo>
                      <a:pt x="0" y="10254"/>
                    </a:moveTo>
                    <a:cubicBezTo>
                      <a:pt x="12266" y="2194"/>
                      <a:pt x="22078" y="-1311"/>
                      <a:pt x="36096" y="441"/>
                    </a:cubicBezTo>
                    <a:cubicBezTo>
                      <a:pt x="84107" y="7100"/>
                      <a:pt x="132468" y="14810"/>
                      <a:pt x="180829" y="16912"/>
                    </a:cubicBezTo>
                    <a:cubicBezTo>
                      <a:pt x="238302" y="19365"/>
                      <a:pt x="296125" y="18664"/>
                      <a:pt x="353248" y="15861"/>
                    </a:cubicBezTo>
                    <a:cubicBezTo>
                      <a:pt x="395651" y="13758"/>
                      <a:pt x="437705" y="4997"/>
                      <a:pt x="479758" y="441"/>
                    </a:cubicBezTo>
                    <a:cubicBezTo>
                      <a:pt x="489921" y="-610"/>
                      <a:pt x="500434" y="3946"/>
                      <a:pt x="510597" y="5698"/>
                    </a:cubicBezTo>
                    <a:cubicBezTo>
                      <a:pt x="510597" y="8151"/>
                      <a:pt x="510947" y="10254"/>
                      <a:pt x="510947" y="12707"/>
                    </a:cubicBezTo>
                    <a:cubicBezTo>
                      <a:pt x="494476" y="17613"/>
                      <a:pt x="478706" y="24622"/>
                      <a:pt x="461885" y="26725"/>
                    </a:cubicBezTo>
                    <a:cubicBezTo>
                      <a:pt x="414575" y="32682"/>
                      <a:pt x="367265" y="37939"/>
                      <a:pt x="319605" y="40742"/>
                    </a:cubicBezTo>
                    <a:cubicBezTo>
                      <a:pt x="247414" y="44948"/>
                      <a:pt x="175573" y="42845"/>
                      <a:pt x="103732" y="34434"/>
                    </a:cubicBezTo>
                    <a:cubicBezTo>
                      <a:pt x="74995" y="30930"/>
                      <a:pt x="46609" y="24272"/>
                      <a:pt x="18574" y="18664"/>
                    </a:cubicBezTo>
                    <a:cubicBezTo>
                      <a:pt x="12616" y="17613"/>
                      <a:pt x="7009" y="13758"/>
                      <a:pt x="0" y="102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34">
              <a:extLst>
                <a:ext uri="{FF2B5EF4-FFF2-40B4-BE49-F238E27FC236}">
                  <a16:creationId xmlns:a16="http://schemas.microsoft.com/office/drawing/2014/main" id="{3282F7E0-CBAB-4ACB-9DAE-B8397A70FFE3}"/>
                </a:ext>
              </a:extLst>
            </p:cNvPr>
            <p:cNvGrpSpPr/>
            <p:nvPr/>
          </p:nvGrpSpPr>
          <p:grpSpPr>
            <a:xfrm>
              <a:off x="4335829" y="3026004"/>
              <a:ext cx="512349" cy="637455"/>
              <a:chOff x="4335829" y="3026004"/>
              <a:chExt cx="512349" cy="637455"/>
            </a:xfrm>
            <a:solidFill>
              <a:schemeClr val="accent5"/>
            </a:solidFill>
          </p:grpSpPr>
          <p:sp>
            <p:nvSpPr>
              <p:cNvPr id="42" name="Freeform: Shape 15">
                <a:extLst>
                  <a:ext uri="{FF2B5EF4-FFF2-40B4-BE49-F238E27FC236}">
                    <a16:creationId xmlns:a16="http://schemas.microsoft.com/office/drawing/2014/main" id="{827706DC-487C-4131-92FF-1A774CC9303A}"/>
                  </a:ext>
                </a:extLst>
              </p:cNvPr>
              <p:cNvSpPr/>
              <p:nvPr/>
            </p:nvSpPr>
            <p:spPr>
              <a:xfrm>
                <a:off x="4337581" y="3491741"/>
                <a:ext cx="508144" cy="171718"/>
              </a:xfrm>
              <a:custGeom>
                <a:avLst/>
                <a:gdLst>
                  <a:gd name="connsiteX0" fmla="*/ 350 w 508143"/>
                  <a:gd name="connsiteY0" fmla="*/ 0 h 171717"/>
                  <a:gd name="connsiteX1" fmla="*/ 510246 w 508143"/>
                  <a:gd name="connsiteY1" fmla="*/ 0 h 171717"/>
                  <a:gd name="connsiteX2" fmla="*/ 509896 w 508143"/>
                  <a:gd name="connsiteY2" fmla="*/ 135271 h 171717"/>
                  <a:gd name="connsiteX3" fmla="*/ 498331 w 508143"/>
                  <a:gd name="connsiteY3" fmla="*/ 146135 h 171717"/>
                  <a:gd name="connsiteX4" fmla="*/ 413524 w 508143"/>
                  <a:gd name="connsiteY4" fmla="*/ 163657 h 171717"/>
                  <a:gd name="connsiteX5" fmla="*/ 191342 w 508143"/>
                  <a:gd name="connsiteY5" fmla="*/ 171017 h 171717"/>
                  <a:gd name="connsiteX6" fmla="*/ 26634 w 508143"/>
                  <a:gd name="connsiteY6" fmla="*/ 151392 h 171717"/>
                  <a:gd name="connsiteX7" fmla="*/ 0 w 508143"/>
                  <a:gd name="connsiteY7" fmla="*/ 116347 h 171717"/>
                  <a:gd name="connsiteX8" fmla="*/ 350 w 508143"/>
                  <a:gd name="connsiteY8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143" h="171717">
                    <a:moveTo>
                      <a:pt x="350" y="0"/>
                    </a:moveTo>
                    <a:cubicBezTo>
                      <a:pt x="170666" y="34344"/>
                      <a:pt x="339931" y="34344"/>
                      <a:pt x="510246" y="0"/>
                    </a:cubicBezTo>
                    <a:cubicBezTo>
                      <a:pt x="510246" y="43455"/>
                      <a:pt x="510597" y="89363"/>
                      <a:pt x="509896" y="135271"/>
                    </a:cubicBezTo>
                    <a:cubicBezTo>
                      <a:pt x="509896" y="139126"/>
                      <a:pt x="502887" y="145084"/>
                      <a:pt x="498331" y="146135"/>
                    </a:cubicBezTo>
                    <a:cubicBezTo>
                      <a:pt x="470296" y="152794"/>
                      <a:pt x="441910" y="159802"/>
                      <a:pt x="413524" y="163657"/>
                    </a:cubicBezTo>
                    <a:cubicBezTo>
                      <a:pt x="339931" y="173470"/>
                      <a:pt x="265637" y="173470"/>
                      <a:pt x="191342" y="171017"/>
                    </a:cubicBezTo>
                    <a:cubicBezTo>
                      <a:pt x="135972" y="169264"/>
                      <a:pt x="80602" y="165760"/>
                      <a:pt x="26634" y="151392"/>
                    </a:cubicBezTo>
                    <a:cubicBezTo>
                      <a:pt x="0" y="144032"/>
                      <a:pt x="0" y="143682"/>
                      <a:pt x="0" y="116347"/>
                    </a:cubicBezTo>
                    <a:cubicBezTo>
                      <a:pt x="350" y="76747"/>
                      <a:pt x="350" y="37147"/>
                      <a:pt x="35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8">
                <a:extLst>
                  <a:ext uri="{FF2B5EF4-FFF2-40B4-BE49-F238E27FC236}">
                    <a16:creationId xmlns:a16="http://schemas.microsoft.com/office/drawing/2014/main" id="{A50FF4B8-09DD-4F12-B1EE-A9DA2AAF0FA0}"/>
                  </a:ext>
                </a:extLst>
              </p:cNvPr>
              <p:cNvSpPr/>
              <p:nvPr/>
            </p:nvSpPr>
            <p:spPr>
              <a:xfrm>
                <a:off x="4337581" y="3284979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10246 w 508143"/>
                  <a:gd name="connsiteY1" fmla="*/ 0 h 171717"/>
                  <a:gd name="connsiteX2" fmla="*/ 510246 w 508143"/>
                  <a:gd name="connsiteY2" fmla="*/ 57473 h 171717"/>
                  <a:gd name="connsiteX3" fmla="*/ 510597 w 508143"/>
                  <a:gd name="connsiteY3" fmla="*/ 126510 h 171717"/>
                  <a:gd name="connsiteX4" fmla="*/ 494476 w 508143"/>
                  <a:gd name="connsiteY4" fmla="*/ 148238 h 171717"/>
                  <a:gd name="connsiteX5" fmla="*/ 403011 w 508143"/>
                  <a:gd name="connsiteY5" fmla="*/ 165410 h 171717"/>
                  <a:gd name="connsiteX6" fmla="*/ 234447 w 508143"/>
                  <a:gd name="connsiteY6" fmla="*/ 172418 h 171717"/>
                  <a:gd name="connsiteX7" fmla="*/ 32591 w 508143"/>
                  <a:gd name="connsiteY7" fmla="*/ 153495 h 171717"/>
                  <a:gd name="connsiteX8" fmla="*/ 0 w 508143"/>
                  <a:gd name="connsiteY8" fmla="*/ 112493 h 171717"/>
                  <a:gd name="connsiteX9" fmla="*/ 0 w 508143"/>
                  <a:gd name="connsiteY9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70666" y="34694"/>
                      <a:pt x="339580" y="35044"/>
                      <a:pt x="510246" y="0"/>
                    </a:cubicBezTo>
                    <a:cubicBezTo>
                      <a:pt x="510246" y="17873"/>
                      <a:pt x="510246" y="37498"/>
                      <a:pt x="510246" y="57473"/>
                    </a:cubicBezTo>
                    <a:cubicBezTo>
                      <a:pt x="510246" y="80602"/>
                      <a:pt x="509195" y="103731"/>
                      <a:pt x="510597" y="126510"/>
                    </a:cubicBezTo>
                    <a:cubicBezTo>
                      <a:pt x="511298" y="139477"/>
                      <a:pt x="506041" y="145785"/>
                      <a:pt x="494476" y="148238"/>
                    </a:cubicBezTo>
                    <a:cubicBezTo>
                      <a:pt x="463988" y="154546"/>
                      <a:pt x="433850" y="162956"/>
                      <a:pt x="403011" y="165410"/>
                    </a:cubicBezTo>
                    <a:cubicBezTo>
                      <a:pt x="346940" y="169965"/>
                      <a:pt x="290518" y="172769"/>
                      <a:pt x="234447" y="172418"/>
                    </a:cubicBezTo>
                    <a:cubicBezTo>
                      <a:pt x="166811" y="172068"/>
                      <a:pt x="98825" y="169264"/>
                      <a:pt x="32591" y="153495"/>
                    </a:cubicBezTo>
                    <a:cubicBezTo>
                      <a:pt x="0" y="145785"/>
                      <a:pt x="0" y="145434"/>
                      <a:pt x="0" y="112493"/>
                    </a:cubicBezTo>
                    <a:cubicBezTo>
                      <a:pt x="0" y="74294"/>
                      <a:pt x="0" y="36446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20">
                <a:extLst>
                  <a:ext uri="{FF2B5EF4-FFF2-40B4-BE49-F238E27FC236}">
                    <a16:creationId xmlns:a16="http://schemas.microsoft.com/office/drawing/2014/main" id="{C2D8B286-F54D-439F-861C-6C34C5830360}"/>
                  </a:ext>
                </a:extLst>
              </p:cNvPr>
              <p:cNvSpPr/>
              <p:nvPr/>
            </p:nvSpPr>
            <p:spPr>
              <a:xfrm>
                <a:off x="4337931" y="3083123"/>
                <a:ext cx="508144" cy="171718"/>
              </a:xfrm>
              <a:custGeom>
                <a:avLst/>
                <a:gdLst>
                  <a:gd name="connsiteX0" fmla="*/ 0 w 508143"/>
                  <a:gd name="connsiteY0" fmla="*/ 350 h 171717"/>
                  <a:gd name="connsiteX1" fmla="*/ 510246 w 508143"/>
                  <a:gd name="connsiteY1" fmla="*/ 0 h 171717"/>
                  <a:gd name="connsiteX2" fmla="*/ 509546 w 508143"/>
                  <a:gd name="connsiteY2" fmla="*/ 134921 h 171717"/>
                  <a:gd name="connsiteX3" fmla="*/ 497630 w 508143"/>
                  <a:gd name="connsiteY3" fmla="*/ 147186 h 171717"/>
                  <a:gd name="connsiteX4" fmla="*/ 426841 w 508143"/>
                  <a:gd name="connsiteY4" fmla="*/ 162956 h 171717"/>
                  <a:gd name="connsiteX5" fmla="*/ 239353 w 508143"/>
                  <a:gd name="connsiteY5" fmla="*/ 173119 h 171717"/>
                  <a:gd name="connsiteX6" fmla="*/ 31190 w 508143"/>
                  <a:gd name="connsiteY6" fmla="*/ 153494 h 171717"/>
                  <a:gd name="connsiteX7" fmla="*/ 29788 w 508143"/>
                  <a:gd name="connsiteY7" fmla="*/ 153144 h 171717"/>
                  <a:gd name="connsiteX8" fmla="*/ 0 w 508143"/>
                  <a:gd name="connsiteY8" fmla="*/ 114946 h 171717"/>
                  <a:gd name="connsiteX9" fmla="*/ 0 w 508143"/>
                  <a:gd name="connsiteY9" fmla="*/ 35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143" h="171717">
                    <a:moveTo>
                      <a:pt x="0" y="350"/>
                    </a:moveTo>
                    <a:cubicBezTo>
                      <a:pt x="171017" y="34344"/>
                      <a:pt x="340281" y="35044"/>
                      <a:pt x="510246" y="0"/>
                    </a:cubicBezTo>
                    <a:cubicBezTo>
                      <a:pt x="510246" y="43455"/>
                      <a:pt x="510597" y="89013"/>
                      <a:pt x="509546" y="134921"/>
                    </a:cubicBezTo>
                    <a:cubicBezTo>
                      <a:pt x="509546" y="139126"/>
                      <a:pt x="502537" y="145785"/>
                      <a:pt x="497630" y="147186"/>
                    </a:cubicBezTo>
                    <a:cubicBezTo>
                      <a:pt x="474151" y="153494"/>
                      <a:pt x="450671" y="160854"/>
                      <a:pt x="426841" y="162956"/>
                    </a:cubicBezTo>
                    <a:cubicBezTo>
                      <a:pt x="364462" y="167863"/>
                      <a:pt x="301732" y="172769"/>
                      <a:pt x="239353" y="173119"/>
                    </a:cubicBezTo>
                    <a:cubicBezTo>
                      <a:pt x="169615" y="173119"/>
                      <a:pt x="99526" y="169965"/>
                      <a:pt x="31190" y="153494"/>
                    </a:cubicBezTo>
                    <a:cubicBezTo>
                      <a:pt x="30839" y="153494"/>
                      <a:pt x="30489" y="153494"/>
                      <a:pt x="29788" y="153144"/>
                    </a:cubicBezTo>
                    <a:cubicBezTo>
                      <a:pt x="0" y="145434"/>
                      <a:pt x="0" y="145434"/>
                      <a:pt x="0" y="114946"/>
                    </a:cubicBezTo>
                    <a:cubicBezTo>
                      <a:pt x="0" y="75345"/>
                      <a:pt x="0" y="36446"/>
                      <a:pt x="0" y="35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:a16="http://schemas.microsoft.com/office/drawing/2014/main" id="{E0F7BCF7-B07F-470C-825D-890B885C7F12}"/>
                  </a:ext>
                </a:extLst>
              </p:cNvPr>
              <p:cNvSpPr/>
              <p:nvPr/>
            </p:nvSpPr>
            <p:spPr>
              <a:xfrm>
                <a:off x="4336530" y="3026004"/>
                <a:ext cx="511648" cy="63080"/>
              </a:xfrm>
              <a:custGeom>
                <a:avLst/>
                <a:gdLst>
                  <a:gd name="connsiteX0" fmla="*/ 0 w 511648"/>
                  <a:gd name="connsiteY0" fmla="*/ 34691 h 63079"/>
                  <a:gd name="connsiteX1" fmla="*/ 70439 w 511648"/>
                  <a:gd name="connsiteY1" fmla="*/ 12963 h 63079"/>
                  <a:gd name="connsiteX2" fmla="*/ 304886 w 511648"/>
                  <a:gd name="connsiteY2" fmla="*/ 1399 h 63079"/>
                  <a:gd name="connsiteX3" fmla="*/ 472398 w 511648"/>
                  <a:gd name="connsiteY3" fmla="*/ 18220 h 63079"/>
                  <a:gd name="connsiteX4" fmla="*/ 511999 w 511648"/>
                  <a:gd name="connsiteY4" fmla="*/ 30135 h 63079"/>
                  <a:gd name="connsiteX5" fmla="*/ 512349 w 511648"/>
                  <a:gd name="connsiteY5" fmla="*/ 35742 h 63079"/>
                  <a:gd name="connsiteX6" fmla="*/ 474852 w 511648"/>
                  <a:gd name="connsiteY6" fmla="*/ 47657 h 63079"/>
                  <a:gd name="connsiteX7" fmla="*/ 335375 w 511648"/>
                  <a:gd name="connsiteY7" fmla="*/ 63427 h 63079"/>
                  <a:gd name="connsiteX8" fmla="*/ 203608 w 511648"/>
                  <a:gd name="connsiteY8" fmla="*/ 64829 h 63079"/>
                  <a:gd name="connsiteX9" fmla="*/ 30138 w 511648"/>
                  <a:gd name="connsiteY9" fmla="*/ 45204 h 63079"/>
                  <a:gd name="connsiteX10" fmla="*/ 0 w 511648"/>
                  <a:gd name="connsiteY10" fmla="*/ 34691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648" h="63079">
                    <a:moveTo>
                      <a:pt x="0" y="34691"/>
                    </a:moveTo>
                    <a:cubicBezTo>
                      <a:pt x="24181" y="19972"/>
                      <a:pt x="47660" y="16818"/>
                      <a:pt x="70439" y="12963"/>
                    </a:cubicBezTo>
                    <a:cubicBezTo>
                      <a:pt x="148238" y="698"/>
                      <a:pt x="226737" y="-2106"/>
                      <a:pt x="304886" y="1399"/>
                    </a:cubicBezTo>
                    <a:cubicBezTo>
                      <a:pt x="360957" y="3852"/>
                      <a:pt x="416678" y="11562"/>
                      <a:pt x="472398" y="18220"/>
                    </a:cubicBezTo>
                    <a:cubicBezTo>
                      <a:pt x="486066" y="19972"/>
                      <a:pt x="499032" y="26280"/>
                      <a:pt x="511999" y="30135"/>
                    </a:cubicBezTo>
                    <a:cubicBezTo>
                      <a:pt x="511999" y="31887"/>
                      <a:pt x="511999" y="33990"/>
                      <a:pt x="512349" y="35742"/>
                    </a:cubicBezTo>
                    <a:cubicBezTo>
                      <a:pt x="500084" y="39948"/>
                      <a:pt x="487818" y="45905"/>
                      <a:pt x="474852" y="47657"/>
                    </a:cubicBezTo>
                    <a:cubicBezTo>
                      <a:pt x="428593" y="53965"/>
                      <a:pt x="381984" y="60273"/>
                      <a:pt x="335375" y="63427"/>
                    </a:cubicBezTo>
                    <a:cubicBezTo>
                      <a:pt x="291569" y="66231"/>
                      <a:pt x="247413" y="66231"/>
                      <a:pt x="203608" y="64829"/>
                    </a:cubicBezTo>
                    <a:cubicBezTo>
                      <a:pt x="145434" y="63077"/>
                      <a:pt x="86910" y="59923"/>
                      <a:pt x="30138" y="45204"/>
                    </a:cubicBezTo>
                    <a:cubicBezTo>
                      <a:pt x="21377" y="43452"/>
                      <a:pt x="12616" y="39247"/>
                      <a:pt x="0" y="3469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29">
                <a:extLst>
                  <a:ext uri="{FF2B5EF4-FFF2-40B4-BE49-F238E27FC236}">
                    <a16:creationId xmlns:a16="http://schemas.microsoft.com/office/drawing/2014/main" id="{3B88E4EC-EED5-4066-A327-827266887973}"/>
                  </a:ext>
                </a:extLst>
              </p:cNvPr>
              <p:cNvSpPr/>
              <p:nvPr/>
            </p:nvSpPr>
            <p:spPr>
              <a:xfrm>
                <a:off x="4336530" y="3455466"/>
                <a:ext cx="511648" cy="42053"/>
              </a:xfrm>
              <a:custGeom>
                <a:avLst/>
                <a:gdLst>
                  <a:gd name="connsiteX0" fmla="*/ 512349 w 511648"/>
                  <a:gd name="connsiteY0" fmla="*/ 15599 h 42053"/>
                  <a:gd name="connsiteX1" fmla="*/ 469244 w 511648"/>
                  <a:gd name="connsiteY1" fmla="*/ 28566 h 42053"/>
                  <a:gd name="connsiteX2" fmla="*/ 305587 w 511648"/>
                  <a:gd name="connsiteY2" fmla="*/ 43985 h 42053"/>
                  <a:gd name="connsiteX3" fmla="*/ 114245 w 511648"/>
                  <a:gd name="connsiteY3" fmla="*/ 38378 h 42053"/>
                  <a:gd name="connsiteX4" fmla="*/ 26283 w 511648"/>
                  <a:gd name="connsiteY4" fmla="*/ 23659 h 42053"/>
                  <a:gd name="connsiteX5" fmla="*/ 0 w 511648"/>
                  <a:gd name="connsiteY5" fmla="*/ 13497 h 42053"/>
                  <a:gd name="connsiteX6" fmla="*/ 40301 w 511648"/>
                  <a:gd name="connsiteY6" fmla="*/ 530 h 42053"/>
                  <a:gd name="connsiteX7" fmla="*/ 234797 w 511648"/>
                  <a:gd name="connsiteY7" fmla="*/ 17351 h 42053"/>
                  <a:gd name="connsiteX8" fmla="*/ 441209 w 511648"/>
                  <a:gd name="connsiteY8" fmla="*/ 6137 h 42053"/>
                  <a:gd name="connsiteX9" fmla="*/ 468894 w 511648"/>
                  <a:gd name="connsiteY9" fmla="*/ 1231 h 42053"/>
                  <a:gd name="connsiteX10" fmla="*/ 511648 w 511648"/>
                  <a:gd name="connsiteY10" fmla="*/ 11394 h 42053"/>
                  <a:gd name="connsiteX11" fmla="*/ 512349 w 511648"/>
                  <a:gd name="connsiteY11" fmla="*/ 15599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1648" h="42053">
                    <a:moveTo>
                      <a:pt x="512349" y="15599"/>
                    </a:moveTo>
                    <a:cubicBezTo>
                      <a:pt x="497981" y="20155"/>
                      <a:pt x="483963" y="26813"/>
                      <a:pt x="469244" y="28566"/>
                    </a:cubicBezTo>
                    <a:cubicBezTo>
                      <a:pt x="414926" y="34874"/>
                      <a:pt x="360256" y="42583"/>
                      <a:pt x="305587" y="43985"/>
                    </a:cubicBezTo>
                    <a:cubicBezTo>
                      <a:pt x="241806" y="45737"/>
                      <a:pt x="178026" y="42233"/>
                      <a:pt x="114245" y="38378"/>
                    </a:cubicBezTo>
                    <a:cubicBezTo>
                      <a:pt x="84807" y="36626"/>
                      <a:pt x="55370" y="29266"/>
                      <a:pt x="26283" y="23659"/>
                    </a:cubicBezTo>
                    <a:cubicBezTo>
                      <a:pt x="18223" y="22258"/>
                      <a:pt x="10864" y="17702"/>
                      <a:pt x="0" y="13497"/>
                    </a:cubicBezTo>
                    <a:cubicBezTo>
                      <a:pt x="14368" y="5086"/>
                      <a:pt x="25933" y="-1923"/>
                      <a:pt x="40301" y="530"/>
                    </a:cubicBezTo>
                    <a:cubicBezTo>
                      <a:pt x="104432" y="12796"/>
                      <a:pt x="169615" y="16300"/>
                      <a:pt x="234797" y="17351"/>
                    </a:cubicBezTo>
                    <a:cubicBezTo>
                      <a:pt x="303835" y="18403"/>
                      <a:pt x="372522" y="15950"/>
                      <a:pt x="441209" y="6137"/>
                    </a:cubicBezTo>
                    <a:cubicBezTo>
                      <a:pt x="450320" y="4735"/>
                      <a:pt x="459783" y="3334"/>
                      <a:pt x="468894" y="1231"/>
                    </a:cubicBezTo>
                    <a:cubicBezTo>
                      <a:pt x="485365" y="-2974"/>
                      <a:pt x="498331" y="4385"/>
                      <a:pt x="511648" y="11394"/>
                    </a:cubicBezTo>
                    <a:cubicBezTo>
                      <a:pt x="511999" y="12796"/>
                      <a:pt x="512349" y="14197"/>
                      <a:pt x="512349" y="15599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32">
                <a:extLst>
                  <a:ext uri="{FF2B5EF4-FFF2-40B4-BE49-F238E27FC236}">
                    <a16:creationId xmlns:a16="http://schemas.microsoft.com/office/drawing/2014/main" id="{8AF3B53C-D2EF-4DC6-AD5C-70AD4F6BFB73}"/>
                  </a:ext>
                </a:extLst>
              </p:cNvPr>
              <p:cNvSpPr/>
              <p:nvPr/>
            </p:nvSpPr>
            <p:spPr>
              <a:xfrm>
                <a:off x="4335829" y="3251897"/>
                <a:ext cx="511648" cy="38549"/>
              </a:xfrm>
              <a:custGeom>
                <a:avLst/>
                <a:gdLst>
                  <a:gd name="connsiteX0" fmla="*/ 0 w 511648"/>
                  <a:gd name="connsiteY0" fmla="*/ 10654 h 38548"/>
                  <a:gd name="connsiteX1" fmla="*/ 39951 w 511648"/>
                  <a:gd name="connsiteY1" fmla="*/ 1192 h 38548"/>
                  <a:gd name="connsiteX2" fmla="*/ 189590 w 511648"/>
                  <a:gd name="connsiteY2" fmla="*/ 16962 h 38548"/>
                  <a:gd name="connsiteX3" fmla="*/ 369718 w 511648"/>
                  <a:gd name="connsiteY3" fmla="*/ 14509 h 38548"/>
                  <a:gd name="connsiteX4" fmla="*/ 474852 w 511648"/>
                  <a:gd name="connsiteY4" fmla="*/ 842 h 38548"/>
                  <a:gd name="connsiteX5" fmla="*/ 513751 w 511648"/>
                  <a:gd name="connsiteY5" fmla="*/ 10654 h 38548"/>
                  <a:gd name="connsiteX6" fmla="*/ 482912 w 511648"/>
                  <a:gd name="connsiteY6" fmla="*/ 21868 h 38548"/>
                  <a:gd name="connsiteX7" fmla="*/ 338529 w 511648"/>
                  <a:gd name="connsiteY7" fmla="*/ 39390 h 38548"/>
                  <a:gd name="connsiteX8" fmla="*/ 132818 w 511648"/>
                  <a:gd name="connsiteY8" fmla="*/ 36937 h 38548"/>
                  <a:gd name="connsiteX9" fmla="*/ 24531 w 511648"/>
                  <a:gd name="connsiteY9" fmla="*/ 20116 h 38548"/>
                  <a:gd name="connsiteX10" fmla="*/ 0 w 511648"/>
                  <a:gd name="connsiteY10" fmla="*/ 10654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648" h="38548">
                    <a:moveTo>
                      <a:pt x="0" y="10654"/>
                    </a:moveTo>
                    <a:cubicBezTo>
                      <a:pt x="14368" y="842"/>
                      <a:pt x="25582" y="-560"/>
                      <a:pt x="39951" y="1192"/>
                    </a:cubicBezTo>
                    <a:cubicBezTo>
                      <a:pt x="89714" y="8201"/>
                      <a:pt x="139827" y="15210"/>
                      <a:pt x="189590" y="16962"/>
                    </a:cubicBezTo>
                    <a:cubicBezTo>
                      <a:pt x="249516" y="19065"/>
                      <a:pt x="309792" y="17312"/>
                      <a:pt x="369718" y="14509"/>
                    </a:cubicBezTo>
                    <a:cubicBezTo>
                      <a:pt x="404763" y="12757"/>
                      <a:pt x="440158" y="6799"/>
                      <a:pt x="474852" y="842"/>
                    </a:cubicBezTo>
                    <a:cubicBezTo>
                      <a:pt x="488869" y="-1612"/>
                      <a:pt x="499733" y="1192"/>
                      <a:pt x="513751" y="10654"/>
                    </a:cubicBezTo>
                    <a:cubicBezTo>
                      <a:pt x="501836" y="15210"/>
                      <a:pt x="492724" y="20466"/>
                      <a:pt x="482912" y="21868"/>
                    </a:cubicBezTo>
                    <a:cubicBezTo>
                      <a:pt x="434901" y="28527"/>
                      <a:pt x="386890" y="37638"/>
                      <a:pt x="338529" y="39390"/>
                    </a:cubicBezTo>
                    <a:cubicBezTo>
                      <a:pt x="270192" y="41843"/>
                      <a:pt x="201155" y="40091"/>
                      <a:pt x="132818" y="36937"/>
                    </a:cubicBezTo>
                    <a:cubicBezTo>
                      <a:pt x="96372" y="35185"/>
                      <a:pt x="60627" y="26424"/>
                      <a:pt x="24531" y="20116"/>
                    </a:cubicBezTo>
                    <a:cubicBezTo>
                      <a:pt x="16821" y="19065"/>
                      <a:pt x="9812" y="14509"/>
                      <a:pt x="0" y="106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9650EF1-BB95-48FB-9A8A-A3DD1DEBE2EE}"/>
              </a:ext>
            </a:extLst>
          </p:cNvPr>
          <p:cNvSpPr/>
          <p:nvPr/>
        </p:nvSpPr>
        <p:spPr>
          <a:xfrm>
            <a:off x="-41034" y="-23165"/>
            <a:ext cx="12233034" cy="6904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0D271BF9-713B-41D0-90E0-5CC8311DE6E4}"/>
              </a:ext>
            </a:extLst>
          </p:cNvPr>
          <p:cNvSpPr/>
          <p:nvPr/>
        </p:nvSpPr>
        <p:spPr>
          <a:xfrm>
            <a:off x="139301" y="1475469"/>
            <a:ext cx="4074684" cy="156479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01E0273A-B459-4CD0-8435-5CF254BFE226}"/>
              </a:ext>
            </a:extLst>
          </p:cNvPr>
          <p:cNvSpPr/>
          <p:nvPr/>
        </p:nvSpPr>
        <p:spPr>
          <a:xfrm>
            <a:off x="4506662" y="873897"/>
            <a:ext cx="2836446" cy="156479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b="1" dirty="0">
                <a:solidFill>
                  <a:schemeClr val="bg1"/>
                </a:solidFill>
              </a:rPr>
              <a:t>  Цель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53E938E4-B903-4E78-890B-D2C0B4A4A281}"/>
              </a:ext>
            </a:extLst>
          </p:cNvPr>
          <p:cNvSpPr/>
          <p:nvPr/>
        </p:nvSpPr>
        <p:spPr>
          <a:xfrm>
            <a:off x="7527271" y="255657"/>
            <a:ext cx="4434518" cy="156324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b="1" dirty="0">
                <a:solidFill>
                  <a:schemeClr val="bg1"/>
                </a:solidFill>
              </a:rPr>
              <a:t>Почему стохастические системы?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55025A-0387-4B0E-A1A6-AC0967700908}"/>
              </a:ext>
            </a:extLst>
          </p:cNvPr>
          <p:cNvSpPr/>
          <p:nvPr/>
        </p:nvSpPr>
        <p:spPr>
          <a:xfrm>
            <a:off x="7527271" y="1930400"/>
            <a:ext cx="4434518" cy="495076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bg1"/>
                </a:solidFill>
              </a:rPr>
              <a:t>Основной недостаток большинства моделей заключается в том, что они являются детерминированными, т.е. в отношении основных величин предполагается их стабильность, случайными воздействиями пренебрегают, таким образом, не учитывается случайный характер воздействия различных факторов. ​ Характер явлений, с которыми приходится иметь дело при исследовании социальных и экономических процессов и управлении ими, требует применения стохастических моделей и методик прогнозирования стохастических систем. </a:t>
            </a:r>
            <a:endParaRPr lang="ru-RU" altLang="ko-KR" sz="19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9DF2F2-2AAF-423B-9C1A-E3CA37AC6BBB}"/>
              </a:ext>
            </a:extLst>
          </p:cNvPr>
          <p:cNvSpPr/>
          <p:nvPr/>
        </p:nvSpPr>
        <p:spPr>
          <a:xfrm>
            <a:off x="4420096" y="2535414"/>
            <a:ext cx="3009578" cy="432258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Разработка концепции и архитектуры системы математического моделирования национальной экономики путем прогнозирования макроэкономических событий,</a:t>
            </a:r>
          </a:p>
          <a:p>
            <a:pPr lvl="0" algn="ctr"/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создание базового комплекса математических моделей, алгоритмов для поддержки анализа стохастической системы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FAC203-2011-4453-B617-FFB3DD1E00E9}"/>
              </a:ext>
            </a:extLst>
          </p:cNvPr>
          <p:cNvSpPr/>
          <p:nvPr/>
        </p:nvSpPr>
        <p:spPr>
          <a:xfrm>
            <a:off x="149086" y="3126873"/>
            <a:ext cx="4173414" cy="37311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Макроэкономическая динамика определяется совокупностью сложных процессов. Функционирование любой экономической системы всегда сопровождается случайными возмущениями как внешними, так и внутренними. Присутствие случайного фактора всегда приводит к деформации режимов динамического поведения исходной детерминированной модели.</a:t>
            </a:r>
            <a:endParaRPr lang="ru-RU" altLang="ko-KR" sz="1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04BC84-4C95-45E3-BD7B-AE24D69E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6" y="128657"/>
            <a:ext cx="3901778" cy="12071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8BEEF09-49C9-4F39-8224-B0E11409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716" y="2521289"/>
            <a:ext cx="554784" cy="55478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0BDE49-34D5-4DEF-AC28-3D3F72939397}"/>
              </a:ext>
            </a:extLst>
          </p:cNvPr>
          <p:cNvSpPr/>
          <p:nvPr/>
        </p:nvSpPr>
        <p:spPr>
          <a:xfrm>
            <a:off x="946576" y="2027583"/>
            <a:ext cx="25902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sz="2700" b="1" dirty="0">
                <a:solidFill>
                  <a:schemeClr val="bg1"/>
                </a:solidFill>
              </a:rPr>
              <a:t>Актуальность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D4B5CBE-33B7-40CF-85B2-90D9F71DBEC2}"/>
              </a:ext>
            </a:extLst>
          </p:cNvPr>
          <p:cNvSpPr/>
          <p:nvPr/>
        </p:nvSpPr>
        <p:spPr>
          <a:xfrm rot="18900000">
            <a:off x="11429287" y="1376245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FC4DB11-1A92-4F60-9496-17DE495AA99D}"/>
              </a:ext>
            </a:extLst>
          </p:cNvPr>
          <p:cNvSpPr/>
          <p:nvPr/>
        </p:nvSpPr>
        <p:spPr>
          <a:xfrm>
            <a:off x="-41034" y="-23165"/>
            <a:ext cx="12233034" cy="6904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1" name="그룹 35">
            <a:extLst>
              <a:ext uri="{FF2B5EF4-FFF2-40B4-BE49-F238E27FC236}">
                <a16:creationId xmlns:a16="http://schemas.microsoft.com/office/drawing/2014/main" id="{3EF28E97-EA60-43C2-9B75-820CB91FF030}"/>
              </a:ext>
            </a:extLst>
          </p:cNvPr>
          <p:cNvGrpSpPr/>
          <p:nvPr/>
        </p:nvGrpSpPr>
        <p:grpSpPr>
          <a:xfrm>
            <a:off x="5277292" y="973704"/>
            <a:ext cx="1510540" cy="4514073"/>
            <a:chOff x="3802209" y="1681694"/>
            <a:chExt cx="1510540" cy="4514073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0234B3AB-A4FF-4299-9174-50EF3C1B1160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DCBDD6-759C-4777-898F-48B8D42D1C66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C79746E7-C027-4C0D-B0CD-8A319C806F89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2009C3FE-144F-4B88-8A04-8E00F0DA233D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3BBB3778-2975-429C-BBF1-C752057F635E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b="1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89645DB-A856-4296-A043-6A6214055E9F}"/>
              </a:ext>
            </a:extLst>
          </p:cNvPr>
          <p:cNvSpPr/>
          <p:nvPr/>
        </p:nvSpPr>
        <p:spPr>
          <a:xfrm>
            <a:off x="7234941" y="348665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8B02A-D042-4B9C-9122-B3B096F418A2}"/>
              </a:ext>
            </a:extLst>
          </p:cNvPr>
          <p:cNvSpPr/>
          <p:nvPr/>
        </p:nvSpPr>
        <p:spPr>
          <a:xfrm>
            <a:off x="7234941" y="195221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C78A4E-2956-4A65-B5A2-D85DBBE64492}"/>
              </a:ext>
            </a:extLst>
          </p:cNvPr>
          <p:cNvSpPr/>
          <p:nvPr/>
        </p:nvSpPr>
        <p:spPr>
          <a:xfrm>
            <a:off x="4028172" y="4253877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0A994B-C77E-49A4-8936-AAB5B8E95A5F}"/>
              </a:ext>
            </a:extLst>
          </p:cNvPr>
          <p:cNvSpPr/>
          <p:nvPr/>
        </p:nvSpPr>
        <p:spPr>
          <a:xfrm>
            <a:off x="4028172" y="271943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BF0162-0665-430F-A075-7DBFBEAAD45A}"/>
              </a:ext>
            </a:extLst>
          </p:cNvPr>
          <p:cNvSpPr/>
          <p:nvPr/>
        </p:nvSpPr>
        <p:spPr>
          <a:xfrm>
            <a:off x="4028172" y="118499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386941A-75D1-497F-933E-A7A8A9D4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567" y="4752507"/>
            <a:ext cx="2121592" cy="125588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83679D3-CF7F-4087-BB2B-56DDCADE3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466" y="4913091"/>
            <a:ext cx="786452" cy="792549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7E0B169-5F69-4D9B-9EE5-361DE5CFD3FA}"/>
              </a:ext>
            </a:extLst>
          </p:cNvPr>
          <p:cNvSpPr/>
          <p:nvPr/>
        </p:nvSpPr>
        <p:spPr>
          <a:xfrm>
            <a:off x="827721" y="1325832"/>
            <a:ext cx="2833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Малоинерционность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02837B-A1CC-4304-8B11-A4A8FC92B158}"/>
              </a:ext>
            </a:extLst>
          </p:cNvPr>
          <p:cNvSpPr/>
          <p:nvPr/>
        </p:nvSpPr>
        <p:spPr>
          <a:xfrm>
            <a:off x="8229010" y="1311582"/>
            <a:ext cx="331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Наличие большого количества </a:t>
            </a:r>
            <a:r>
              <a:rPr lang="ru-RU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взаимокоррелированных</a:t>
            </a: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контролируемых параметров различной диагностической значимости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8310A16-D2BE-40FD-8F06-A294FC3969BA}"/>
              </a:ext>
            </a:extLst>
          </p:cNvPr>
          <p:cNvSpPr/>
          <p:nvPr/>
        </p:nvSpPr>
        <p:spPr>
          <a:xfrm>
            <a:off x="8229010" y="3677655"/>
            <a:ext cx="3628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Иерархичность структуры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4185F53-86F1-4B6E-978D-72D2A5F42ECB}"/>
              </a:ext>
            </a:extLst>
          </p:cNvPr>
          <p:cNvSpPr/>
          <p:nvPr/>
        </p:nvSpPr>
        <p:spPr>
          <a:xfrm>
            <a:off x="1066929" y="4500761"/>
            <a:ext cx="252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Многорежимность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086311A-65A1-4708-A447-8F938AD1A838}"/>
              </a:ext>
            </a:extLst>
          </p:cNvPr>
          <p:cNvSpPr/>
          <p:nvPr/>
        </p:nvSpPr>
        <p:spPr>
          <a:xfrm>
            <a:off x="141346" y="2104005"/>
            <a:ext cx="3785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Значительная неопределенность в поведении эмпирических измерений случайных процессов с выбросами значений контролируемых параметров за пределы допусковых зон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EEB58DF-D38A-415D-9033-55C7F2EF9726}"/>
              </a:ext>
            </a:extLst>
          </p:cNvPr>
          <p:cNvSpPr/>
          <p:nvPr/>
        </p:nvSpPr>
        <p:spPr>
          <a:xfrm>
            <a:off x="8128225" y="4986199"/>
            <a:ext cx="393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Случайный характер воздействий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F956EE7-22DC-47B8-9BCC-570B150D604E}"/>
              </a:ext>
            </a:extLst>
          </p:cNvPr>
          <p:cNvSpPr/>
          <p:nvPr/>
        </p:nvSpPr>
        <p:spPr>
          <a:xfrm>
            <a:off x="1578308" y="6124365"/>
            <a:ext cx="8934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Возникает необходимость поиска эффективного метода прогнозирования, для этого проведем анализ существующих методов.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5DB8527-2CEF-41C6-BFE4-3640A4694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283" y="1493475"/>
            <a:ext cx="396274" cy="40237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811E338-AFA2-4C23-983A-35AE62ED3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351" y="1552780"/>
            <a:ext cx="268247" cy="3962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0A3A870-DF0E-4574-B8EA-EA4E8DC5D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4" y="1562482"/>
            <a:ext cx="396274" cy="31092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0D5432-518F-469D-9892-326FFF83BB65}"/>
              </a:ext>
            </a:extLst>
          </p:cNvPr>
          <p:cNvSpPr/>
          <p:nvPr/>
        </p:nvSpPr>
        <p:spPr>
          <a:xfrm>
            <a:off x="-40818" y="-15851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Моделирование экономической системы предполагает необходимость учета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следующих характерных для них свойств: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8890F49-3F8E-47BB-B2B0-0815FDB3A0D2}"/>
              </a:ext>
            </a:extLst>
          </p:cNvPr>
          <p:cNvSpPr/>
          <p:nvPr/>
        </p:nvSpPr>
        <p:spPr>
          <a:xfrm>
            <a:off x="-41034" y="795106"/>
            <a:ext cx="12233034" cy="97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0F970-D938-4184-B465-E24909D490EE}"/>
              </a:ext>
            </a:extLst>
          </p:cNvPr>
          <p:cNvSpPr/>
          <p:nvPr/>
        </p:nvSpPr>
        <p:spPr>
          <a:xfrm>
            <a:off x="-41034" y="-23165"/>
            <a:ext cx="12233034" cy="6904329"/>
          </a:xfrm>
          <a:prstGeom prst="rect">
            <a:avLst/>
          </a:prstGeom>
          <a:solidFill>
            <a:srgbClr val="0D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B267B9-E3C3-4FEB-8612-E56481BC1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6" y="601462"/>
            <a:ext cx="10996856" cy="584888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F34D9-EEF0-4366-B9A2-E9AC24C6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75"/>
            <a:ext cx="12191999" cy="5433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Часть 1 – Аналитическое прогнозирование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57FBF3-FCE1-41EB-82FA-4C6362FCE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5" y="748162"/>
            <a:ext cx="481626" cy="5669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D001AA-52B1-4E2D-ABD8-FD5F4B117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5" y="558800"/>
            <a:ext cx="1059815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702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793</Words>
  <Application>Microsoft Office PowerPoint</Application>
  <PresentationFormat>Широкоэкранный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1 – Аналитическое прогнозирование</vt:lpstr>
      <vt:lpstr>Часть 2 – Вероятностное прогнозирование</vt:lpstr>
      <vt:lpstr>Часть 3 – Прогнозирование на основе статистической классификации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Хомутов Павел Алексеевич</cp:lastModifiedBy>
  <cp:revision>250</cp:revision>
  <dcterms:created xsi:type="dcterms:W3CDTF">2019-01-14T06:35:35Z</dcterms:created>
  <dcterms:modified xsi:type="dcterms:W3CDTF">2021-04-17T10:38:11Z</dcterms:modified>
</cp:coreProperties>
</file>