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4" r:id="rId4"/>
    <p:sldId id="307" r:id="rId5"/>
    <p:sldId id="306" r:id="rId6"/>
    <p:sldId id="308" r:id="rId7"/>
    <p:sldId id="302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01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F61"/>
    <a:srgbClr val="22CE2A"/>
    <a:srgbClr val="6D9D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 открытии ИПО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СибГИУ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%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Рис. 1 . Знание об открытии ИПО в СибГИУ, 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244477252843394"/>
                  <c:y val="-0.25205489938757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Word]Лист1'!$A$2:$A$3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'[Диаграмма в Microsoft Word]Лист1'!$B$2:$B$3</c:f>
              <c:numCache>
                <c:formatCode>General</c:formatCode>
                <c:ptCount val="2"/>
                <c:pt idx="0">
                  <c:v>78.3</c:v>
                </c:pt>
                <c:pt idx="1">
                  <c:v>21.7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'[Диаграмма в Microsoft Word]Лист1'!$C$2:$C$3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'[Диаграмма в Microsoft Word]Лист1'!$D$1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'[Диаграмма в Microsoft Word]Лист1'!$D$2:$D$3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'[Диаграмма в Microsoft Word]Лист1'!$E$1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'[Диаграмма в Microsoft Word]Лист1'!$E$2:$E$3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'[Диаграмма в Microsoft Word]Лист1'!$F$1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'[Диаграмма в Microsoft Word]Лист1'!$F$2:$F$3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77793282784096429"/>
          <c:y val="0.81165091274497825"/>
          <c:w val="0.19120297462817148"/>
          <c:h val="0.10148249112951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Выбор профиля обучения, %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89559638378535E-2"/>
          <c:y val="0.18357979006181396"/>
          <c:w val="0.57454845922037523"/>
          <c:h val="0.81642020993818598"/>
        </c:manualLayout>
      </c:layout>
      <c:pie3DChart>
        <c:varyColors val="1"/>
        <c:ser>
          <c:idx val="0"/>
          <c:order val="0"/>
          <c:tx>
            <c:strRef>
              <c:f>'[Диаграмма 2 в Microsoft Word]Лист1'!$B$1</c:f>
              <c:strCache>
                <c:ptCount val="1"/>
                <c:pt idx="0">
                  <c:v>Выбор профиля обучения, 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A71993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spPr>
              <a:solidFill>
                <a:srgbClr val="66FFFF"/>
              </a:solidFill>
            </c:spPr>
          </c:dPt>
          <c:dPt>
            <c:idx val="7"/>
            <c:bubble3D val="0"/>
            <c:spPr>
              <a:solidFill>
                <a:srgbClr val="0066FF"/>
              </a:solidFill>
            </c:spPr>
          </c:dPt>
          <c:dPt>
            <c:idx val="8"/>
            <c:bubble3D val="0"/>
            <c:spPr>
              <a:solidFill>
                <a:srgbClr val="FF0066"/>
              </a:solidFill>
            </c:spPr>
          </c:dPt>
          <c:dPt>
            <c:idx val="9"/>
            <c:bubble3D val="0"/>
            <c:spPr>
              <a:solidFill>
                <a:srgbClr val="92D050"/>
              </a:solidFill>
            </c:spPr>
          </c:dPt>
          <c:dLbls>
            <c:dLbl>
              <c:idx val="6"/>
              <c:layout>
                <c:manualLayout>
                  <c:x val="4.2418969501772742E-2"/>
                  <c:y val="7.50530680440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2543782810449409E-2"/>
                  <c:y val="-2.2794157166436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2 в Microsoft Word]Лист1'!$A$2:$A$11</c:f>
              <c:strCache>
                <c:ptCount val="10"/>
                <c:pt idx="0">
                  <c:v>Русский язык и Инностранный язык</c:v>
                </c:pt>
                <c:pt idx="1">
                  <c:v>Русский язык и Журналистика</c:v>
                </c:pt>
                <c:pt idx="2">
                  <c:v>Обществознание и Экономика образования</c:v>
                </c:pt>
                <c:pt idx="3">
                  <c:v>Дошкольное образование</c:v>
                </c:pt>
                <c:pt idx="4">
                  <c:v>Начальное образование и Иностранный язык</c:v>
                </c:pt>
                <c:pt idx="5">
                  <c:v>Физическая культура</c:v>
                </c:pt>
                <c:pt idx="6">
                  <c:v>Математика и ЦТО</c:v>
                </c:pt>
                <c:pt idx="7">
                  <c:v>География и Иностранный язык</c:v>
                </c:pt>
                <c:pt idx="8">
                  <c:v>Информатика и Образовательная робототехника</c:v>
                </c:pt>
                <c:pt idx="9">
                  <c:v>История и Право</c:v>
                </c:pt>
              </c:strCache>
            </c:strRef>
          </c:cat>
          <c:val>
            <c:numRef>
              <c:f>'[Диаграмма 2 в Microsoft Word]Лист1'!$B$2:$B$11</c:f>
              <c:numCache>
                <c:formatCode>General</c:formatCode>
                <c:ptCount val="10"/>
                <c:pt idx="0">
                  <c:v>19</c:v>
                </c:pt>
                <c:pt idx="1">
                  <c:v>13.5</c:v>
                </c:pt>
                <c:pt idx="2">
                  <c:v>13.5</c:v>
                </c:pt>
                <c:pt idx="3">
                  <c:v>13.5</c:v>
                </c:pt>
                <c:pt idx="4">
                  <c:v>6.75</c:v>
                </c:pt>
                <c:pt idx="5">
                  <c:v>6.75</c:v>
                </c:pt>
                <c:pt idx="6">
                  <c:v>4.05</c:v>
                </c:pt>
                <c:pt idx="7">
                  <c:v>2.7</c:v>
                </c:pt>
                <c:pt idx="8">
                  <c:v>1.3</c:v>
                </c:pt>
                <c:pt idx="9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Word]Лист1'!$C$1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'[Диаграмма 2 в Microsoft Word]Лист1'!$A$2:$A$11</c:f>
              <c:strCache>
                <c:ptCount val="10"/>
                <c:pt idx="0">
                  <c:v>Русский язык и Инностранный язык</c:v>
                </c:pt>
                <c:pt idx="1">
                  <c:v>Русский язык и Журналистика</c:v>
                </c:pt>
                <c:pt idx="2">
                  <c:v>Обществознание и Экономика образования</c:v>
                </c:pt>
                <c:pt idx="3">
                  <c:v>Дошкольное образование</c:v>
                </c:pt>
                <c:pt idx="4">
                  <c:v>Начальное образование и Иностранный язык</c:v>
                </c:pt>
                <c:pt idx="5">
                  <c:v>Физическая культура</c:v>
                </c:pt>
                <c:pt idx="6">
                  <c:v>Математика и ЦТО</c:v>
                </c:pt>
                <c:pt idx="7">
                  <c:v>География и Иностранный язык</c:v>
                </c:pt>
                <c:pt idx="8">
                  <c:v>Информатика и Образовательная робототехника</c:v>
                </c:pt>
                <c:pt idx="9">
                  <c:v>История и Право</c:v>
                </c:pt>
              </c:strCache>
            </c:strRef>
          </c:cat>
          <c:val>
            <c:numRef>
              <c:f>'[Диаграмма 2 в Microsoft Word]Лист1'!$C$2:$C$11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'[Диаграмма 2 в Microsoft Word]Лист1'!$D$1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'[Диаграмма 2 в Microsoft Word]Лист1'!$A$2:$A$11</c:f>
              <c:strCache>
                <c:ptCount val="10"/>
                <c:pt idx="0">
                  <c:v>Русский язык и Инностранный язык</c:v>
                </c:pt>
                <c:pt idx="1">
                  <c:v>Русский язык и Журналистика</c:v>
                </c:pt>
                <c:pt idx="2">
                  <c:v>Обществознание и Экономика образования</c:v>
                </c:pt>
                <c:pt idx="3">
                  <c:v>Дошкольное образование</c:v>
                </c:pt>
                <c:pt idx="4">
                  <c:v>Начальное образование и Иностранный язык</c:v>
                </c:pt>
                <c:pt idx="5">
                  <c:v>Физическая культура</c:v>
                </c:pt>
                <c:pt idx="6">
                  <c:v>Математика и ЦТО</c:v>
                </c:pt>
                <c:pt idx="7">
                  <c:v>География и Иностранный язык</c:v>
                </c:pt>
                <c:pt idx="8">
                  <c:v>Информатика и Образовательная робототехника</c:v>
                </c:pt>
                <c:pt idx="9">
                  <c:v>История и Право</c:v>
                </c:pt>
              </c:strCache>
            </c:strRef>
          </c:cat>
          <c:val>
            <c:numRef>
              <c:f>'[Диаграмма 2 в Microsoft Word]Лист1'!$D$2:$D$11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5830020296943"/>
          <c:y val="0.15055236467117675"/>
          <c:w val="0.33525636306775036"/>
          <c:h val="0.824046157213888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Отношение абитуриентов к получению педагогического образования в </a:t>
            </a:r>
            <a:r>
              <a:rPr lang="ru-RU" sz="2400" dirty="0" err="1" smtClean="0"/>
              <a:t>СибГИУ</a:t>
            </a:r>
            <a:r>
              <a:rPr lang="ru-RU" sz="2400" dirty="0"/>
              <a:t>, %</a:t>
            </a:r>
          </a:p>
        </c:rich>
      </c:tx>
      <c:layout>
        <c:manualLayout>
          <c:xMode val="edge"/>
          <c:yMode val="edge"/>
          <c:x val="0.16494161858999792"/>
          <c:y val="2.9353255333798515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Рис. 1 . Знание об открытии ИПО в СибГИУ, 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22CE2A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559418001174472"/>
                  <c:y val="-3.724779495074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47650707461076"/>
                  <c:y val="-0.1895465215246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585721626168523E-2"/>
                  <c:y val="9.152447916384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PowerPoint]Лист1'!$A$2:$A$4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'[Диаграмма в Microsoft PowerPoint]Лист1'!$B$2:$B$4</c:f>
              <c:numCache>
                <c:formatCode>General</c:formatCode>
                <c:ptCount val="3"/>
                <c:pt idx="0">
                  <c:v>48</c:v>
                </c:pt>
                <c:pt idx="1">
                  <c:v>42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'[Диаграмма в Microsoft PowerPoint]Лист1'!$A$2:$A$4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'[Диаграмма в Microsoft PowerPoint]Лист1'!$C$2:$C$4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'[Диаграмма в Microsoft PowerPoint]Лист1'!$A$2:$A$4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'[Диаграмма в Microsoft PowerPoint]Лист1'!$D$2:$D$4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'[Диаграмма в Microsoft PowerPoint]Лист1'!$E$1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'[Диаграмма в Microsoft PowerPoint]Лист1'!$A$2:$A$4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'[Диаграмма в Microsoft PowerPoint]Лист1'!$E$2:$E$4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'[Диаграмма в Microsoft PowerPoint]Лист1'!$F$1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'[Диаграмма в Microsoft PowerPoint]Лист1'!$A$2:$A$4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'[Диаграмма в Microsoft PowerPoint]Лист1'!$F$2:$F$4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75057992068341617"/>
          <c:y val="0.7166540715482238"/>
          <c:w val="0.21320138536194391"/>
          <c:h val="0.198968682066322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="1" dirty="0"/>
              <a:t>Отношение родителей к получению педагогического образования в </a:t>
            </a:r>
            <a:r>
              <a:rPr lang="ru-RU" sz="2400" b="1" dirty="0" err="1"/>
              <a:t>СибГИУ</a:t>
            </a:r>
            <a:r>
              <a:rPr lang="ru-RU" sz="2400" b="1" dirty="0"/>
              <a:t>, %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Рис. 1 . Знание об открытии ИПО в СибГИУ, %</c:v>
                </c:pt>
              </c:strCache>
            </c:strRef>
          </c:tx>
          <c:spPr>
            <a:solidFill>
              <a:srgbClr val="00B0F0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2244477252843394"/>
                  <c:y val="-0.25205489938757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Word]Лист1'!$A$2:$A$3</c:f>
              <c:strCache>
                <c:ptCount val="2"/>
                <c:pt idx="0">
                  <c:v>Рекомендуют</c:v>
                </c:pt>
                <c:pt idx="1">
                  <c:v>Не рекомендуют</c:v>
                </c:pt>
              </c:strCache>
            </c:strRef>
          </c:cat>
          <c:val>
            <c:numRef>
              <c:f>'[Диаграмма в Microsoft Word]Лист1'!$B$2:$B$3</c:f>
              <c:numCache>
                <c:formatCode>General</c:formatCode>
                <c:ptCount val="2"/>
                <c:pt idx="0">
                  <c:v>62.5</c:v>
                </c:pt>
                <c:pt idx="1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Рекомендуют</c:v>
                </c:pt>
                <c:pt idx="1">
                  <c:v>Не рекомендуют</c:v>
                </c:pt>
              </c:strCache>
            </c:strRef>
          </c:cat>
          <c:val>
            <c:numRef>
              <c:f>'[Диаграмма в Microsoft Word]Лист1'!$C$2:$C$3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'[Диаграмма в Microsoft Word]Лист1'!$D$1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Рекомендуют</c:v>
                </c:pt>
                <c:pt idx="1">
                  <c:v>Не рекомендуют</c:v>
                </c:pt>
              </c:strCache>
            </c:strRef>
          </c:cat>
          <c:val>
            <c:numRef>
              <c:f>'[Диаграмма в Microsoft Word]Лист1'!$D$2:$D$3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'[Диаграмма в Microsoft Word]Лист1'!$E$1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Рекомендуют</c:v>
                </c:pt>
                <c:pt idx="1">
                  <c:v>Не рекомендуют</c:v>
                </c:pt>
              </c:strCache>
            </c:strRef>
          </c:cat>
          <c:val>
            <c:numRef>
              <c:f>'[Диаграмма в Microsoft Word]Лист1'!$E$2:$E$3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'[Диаграмма в Microsoft Word]Лист1'!$F$1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'[Диаграмма в Microsoft Word]Лист1'!$A$2:$A$3</c:f>
              <c:strCache>
                <c:ptCount val="2"/>
                <c:pt idx="0">
                  <c:v>Рекомендуют</c:v>
                </c:pt>
                <c:pt idx="1">
                  <c:v>Не рекомендуют</c:v>
                </c:pt>
              </c:strCache>
            </c:strRef>
          </c:cat>
          <c:val>
            <c:numRef>
              <c:f>'[Диаграмма в Microsoft Word]Лист1'!$F$2:$F$3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положительно</c:v>
          </c:tx>
          <c:invertIfNegative val="0"/>
          <c:val>
            <c:numRef>
              <c:f>Лист1!$A$1:$C$1</c:f>
              <c:numCache>
                <c:formatCode>General</c:formatCode>
                <c:ptCount val="3"/>
                <c:pt idx="0">
                  <c:v>38.5</c:v>
                </c:pt>
                <c:pt idx="1">
                  <c:v>46.2</c:v>
                </c:pt>
                <c:pt idx="2">
                  <c:v>38.5</c:v>
                </c:pt>
              </c:numCache>
            </c:numRef>
          </c:val>
        </c:ser>
        <c:ser>
          <c:idx val="1"/>
          <c:order val="1"/>
          <c:tx>
            <c:v>отрицательно</c:v>
          </c:tx>
          <c:spPr>
            <a:solidFill>
              <a:srgbClr val="FF0000"/>
            </a:solidFill>
          </c:spPr>
          <c:invertIfNegative val="0"/>
          <c:val>
            <c:numRef>
              <c:f>Лист1!$A$2:$C$2</c:f>
              <c:numCache>
                <c:formatCode>General</c:formatCode>
                <c:ptCount val="3"/>
                <c:pt idx="0">
                  <c:v>46.2</c:v>
                </c:pt>
                <c:pt idx="1">
                  <c:v>15.4</c:v>
                </c:pt>
                <c:pt idx="2">
                  <c:v>23.1</c:v>
                </c:pt>
              </c:numCache>
            </c:numRef>
          </c:val>
        </c:ser>
        <c:ser>
          <c:idx val="2"/>
          <c:order val="2"/>
          <c:tx>
            <c:v>затрудняюсь ответить</c:v>
          </c:tx>
          <c:invertIfNegative val="0"/>
          <c:val>
            <c:numRef>
              <c:f>Лист1!$A$3:$C$3</c:f>
              <c:numCache>
                <c:formatCode>General</c:formatCode>
                <c:ptCount val="3"/>
                <c:pt idx="0">
                  <c:v>15.4</c:v>
                </c:pt>
                <c:pt idx="1">
                  <c:v>38.4</c:v>
                </c:pt>
                <c:pt idx="2">
                  <c:v>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98496"/>
        <c:axId val="118300032"/>
      </c:barChart>
      <c:catAx>
        <c:axId val="11829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8300032"/>
        <c:crosses val="autoZero"/>
        <c:auto val="1"/>
        <c:lblAlgn val="ctr"/>
        <c:lblOffset val="100"/>
        <c:noMultiLvlLbl val="0"/>
      </c:catAx>
      <c:valAx>
        <c:axId val="11830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98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положительно</c:v>
          </c:tx>
          <c:invertIfNegative val="0"/>
          <c:val>
            <c:numRef>
              <c:f>Лист1!$A$1:$C$1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66.7</c:v>
                </c:pt>
              </c:numCache>
            </c:numRef>
          </c:val>
        </c:ser>
        <c:ser>
          <c:idx val="1"/>
          <c:order val="1"/>
          <c:tx>
            <c:v>отрицательно</c:v>
          </c:tx>
          <c:spPr>
            <a:solidFill>
              <a:srgbClr val="FF0000"/>
            </a:solidFill>
          </c:spPr>
          <c:invertIfNegative val="0"/>
          <c:val>
            <c:numRef>
              <c:f>Лист1!$A$2:$C$2</c:f>
              <c:numCache>
                <c:formatCode>General</c:formatCode>
                <c:ptCount val="3"/>
                <c:pt idx="0">
                  <c:v>66.7</c:v>
                </c:pt>
                <c:pt idx="1">
                  <c:v>24.3</c:v>
                </c:pt>
                <c:pt idx="2">
                  <c:v>33.299999999999997</c:v>
                </c:pt>
              </c:numCache>
            </c:numRef>
          </c:val>
        </c:ser>
        <c:ser>
          <c:idx val="2"/>
          <c:order val="2"/>
          <c:tx>
            <c:v>затрудняюсь ответить</c:v>
          </c:tx>
          <c:invertIfNegative val="0"/>
          <c:val>
            <c:numRef>
              <c:f>Лист1!$A$3:$C$3</c:f>
              <c:numCache>
                <c:formatCode>General</c:formatCode>
                <c:ptCount val="3"/>
                <c:pt idx="0">
                  <c:v>0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32032"/>
        <c:axId val="119933568"/>
      </c:barChart>
      <c:catAx>
        <c:axId val="11993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9933568"/>
        <c:crosses val="autoZero"/>
        <c:auto val="1"/>
        <c:lblAlgn val="ctr"/>
        <c:lblOffset val="100"/>
        <c:noMultiLvlLbl val="0"/>
      </c:catAx>
      <c:valAx>
        <c:axId val="11993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32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CA58F-B138-48ED-820A-62317493BB9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1A031-70AC-4241-9DD6-842A57D09810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Экономический компонент– характеризует уровень доходов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4B8D072-9C77-417A-B7BC-BACDDF926F17}" type="sibTrans" cxnId="{ABFD6995-8611-4890-9D3B-DDFBF7B90344}">
      <dgm:prSet/>
      <dgm:spPr/>
      <dgm:t>
        <a:bodyPr/>
        <a:lstStyle/>
        <a:p>
          <a:endParaRPr lang="ru-RU"/>
        </a:p>
      </dgm:t>
    </dgm:pt>
    <dgm:pt modelId="{CF049A4F-DA29-4A4D-A1FC-2055AAEFB32E}" type="parTrans" cxnId="{ABFD6995-8611-4890-9D3B-DDFBF7B90344}">
      <dgm:prSet/>
      <dgm:spPr/>
      <dgm:t>
        <a:bodyPr/>
        <a:lstStyle/>
        <a:p>
          <a:endParaRPr lang="ru-RU"/>
        </a:p>
      </dgm:t>
    </dgm:pt>
    <dgm:pt modelId="{0245F1BE-427B-4ACF-87C8-41D6C657BA7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Символический компонент– условия труда, возможность повышения квалификации и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карьерного роста</a:t>
          </a:r>
        </a:p>
        <a:p>
          <a:pPr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5FEFA7F7-F957-4E0A-84EF-9A458A0202E5}" type="sibTrans" cxnId="{A5112580-7795-4392-B760-CF0AA138695B}">
      <dgm:prSet/>
      <dgm:spPr/>
      <dgm:t>
        <a:bodyPr/>
        <a:lstStyle/>
        <a:p>
          <a:endParaRPr lang="ru-RU"/>
        </a:p>
      </dgm:t>
    </dgm:pt>
    <dgm:pt modelId="{32AE8E23-2136-4113-84D4-C44CF6A1224A}" type="parTrans" cxnId="{A5112580-7795-4392-B760-CF0AA138695B}">
      <dgm:prSet/>
      <dgm:spPr/>
      <dgm:t>
        <a:bodyPr/>
        <a:lstStyle/>
        <a:p>
          <a:endParaRPr lang="ru-RU"/>
        </a:p>
      </dgm:t>
    </dgm:pt>
    <dgm:pt modelId="{DAFFAECC-57E1-4EE1-A5AD-F34B12CA76AC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Культурный компонент– престиж профессии в обществе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72C5446C-B480-4B1A-B5E3-7EB7FE944B15}" type="sibTrans" cxnId="{0A3880BA-BE70-4182-8B49-CCC342BA6DF2}">
      <dgm:prSet/>
      <dgm:spPr/>
      <dgm:t>
        <a:bodyPr/>
        <a:lstStyle/>
        <a:p>
          <a:endParaRPr lang="ru-RU"/>
        </a:p>
      </dgm:t>
    </dgm:pt>
    <dgm:pt modelId="{915D6975-0406-4723-AB8D-E284022096CB}" type="parTrans" cxnId="{0A3880BA-BE70-4182-8B49-CCC342BA6DF2}">
      <dgm:prSet/>
      <dgm:spPr/>
      <dgm:t>
        <a:bodyPr/>
        <a:lstStyle/>
        <a:p>
          <a:endParaRPr lang="ru-RU"/>
        </a:p>
      </dgm:t>
    </dgm:pt>
    <dgm:pt modelId="{A58DF90B-5D1E-4B04-BFA0-59C7DB590552}" type="pres">
      <dgm:prSet presAssocID="{E98CA58F-B138-48ED-820A-62317493BB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D3B65-D899-4AD4-AC18-629563A89423}" type="pres">
      <dgm:prSet presAssocID="{58B1A031-70AC-4241-9DD6-842A57D09810}" presName="circle1" presStyleLbl="node1" presStyleIdx="0" presStyleCnt="3"/>
      <dgm:spPr/>
    </dgm:pt>
    <dgm:pt modelId="{1764CB32-1EEE-4BCA-9496-1AB79E22FC22}" type="pres">
      <dgm:prSet presAssocID="{58B1A031-70AC-4241-9DD6-842A57D09810}" presName="space" presStyleCnt="0"/>
      <dgm:spPr/>
    </dgm:pt>
    <dgm:pt modelId="{FA123DC8-E7F9-4502-9947-8B618324BF24}" type="pres">
      <dgm:prSet presAssocID="{58B1A031-70AC-4241-9DD6-842A57D09810}" presName="rect1" presStyleLbl="alignAcc1" presStyleIdx="0" presStyleCnt="3"/>
      <dgm:spPr/>
      <dgm:t>
        <a:bodyPr/>
        <a:lstStyle/>
        <a:p>
          <a:endParaRPr lang="ru-RU"/>
        </a:p>
      </dgm:t>
    </dgm:pt>
    <dgm:pt modelId="{E3E2809D-89F6-479D-BCA2-156156B66D37}" type="pres">
      <dgm:prSet presAssocID="{DAFFAECC-57E1-4EE1-A5AD-F34B12CA76AC}" presName="vertSpace2" presStyleLbl="node1" presStyleIdx="0" presStyleCnt="3"/>
      <dgm:spPr/>
    </dgm:pt>
    <dgm:pt modelId="{71BCC3ED-4510-4FE6-A05D-B03FECD1F35B}" type="pres">
      <dgm:prSet presAssocID="{DAFFAECC-57E1-4EE1-A5AD-F34B12CA76AC}" presName="circle2" presStyleLbl="node1" presStyleIdx="1" presStyleCnt="3"/>
      <dgm:spPr/>
    </dgm:pt>
    <dgm:pt modelId="{25EA742F-4DF0-41F9-AFFB-FED8CC4759C3}" type="pres">
      <dgm:prSet presAssocID="{DAFFAECC-57E1-4EE1-A5AD-F34B12CA76AC}" presName="rect2" presStyleLbl="alignAcc1" presStyleIdx="1" presStyleCnt="3"/>
      <dgm:spPr/>
      <dgm:t>
        <a:bodyPr/>
        <a:lstStyle/>
        <a:p>
          <a:endParaRPr lang="ru-RU"/>
        </a:p>
      </dgm:t>
    </dgm:pt>
    <dgm:pt modelId="{16F93EA0-B217-4169-A2BF-6B6A3B7F4F19}" type="pres">
      <dgm:prSet presAssocID="{0245F1BE-427B-4ACF-87C8-41D6C657BA73}" presName="vertSpace3" presStyleLbl="node1" presStyleIdx="1" presStyleCnt="3"/>
      <dgm:spPr/>
    </dgm:pt>
    <dgm:pt modelId="{FB9B621E-1670-4598-8917-E7A32B6ADA59}" type="pres">
      <dgm:prSet presAssocID="{0245F1BE-427B-4ACF-87C8-41D6C657BA73}" presName="circle3" presStyleLbl="node1" presStyleIdx="2" presStyleCnt="3"/>
      <dgm:spPr/>
    </dgm:pt>
    <dgm:pt modelId="{72BCF00C-1ED3-484B-9F30-8FA299D151D0}" type="pres">
      <dgm:prSet presAssocID="{0245F1BE-427B-4ACF-87C8-41D6C657BA73}" presName="rect3" presStyleLbl="alignAcc1" presStyleIdx="2" presStyleCnt="3"/>
      <dgm:spPr/>
      <dgm:t>
        <a:bodyPr/>
        <a:lstStyle/>
        <a:p>
          <a:endParaRPr lang="ru-RU"/>
        </a:p>
      </dgm:t>
    </dgm:pt>
    <dgm:pt modelId="{8735EFE1-F501-4827-BB77-285EE22C58B3}" type="pres">
      <dgm:prSet presAssocID="{58B1A031-70AC-4241-9DD6-842A57D0981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E96A4-FD2B-4860-A6B3-2B9FBD1EF27E}" type="pres">
      <dgm:prSet presAssocID="{DAFFAECC-57E1-4EE1-A5AD-F34B12CA76A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FC95F-8C20-4483-BB4B-BA7D88C18FC7}" type="pres">
      <dgm:prSet presAssocID="{0245F1BE-427B-4ACF-87C8-41D6C657BA7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F6B97-EE39-4102-9BBA-DF996D961AB1}" type="presOf" srcId="{0245F1BE-427B-4ACF-87C8-41D6C657BA73}" destId="{72BCF00C-1ED3-484B-9F30-8FA299D151D0}" srcOrd="0" destOrd="0" presId="urn:microsoft.com/office/officeart/2005/8/layout/target3"/>
    <dgm:cxn modelId="{D5165283-58D3-4E26-B063-32DECDE1CB01}" type="presOf" srcId="{DAFFAECC-57E1-4EE1-A5AD-F34B12CA76AC}" destId="{25EA742F-4DF0-41F9-AFFB-FED8CC4759C3}" srcOrd="0" destOrd="0" presId="urn:microsoft.com/office/officeart/2005/8/layout/target3"/>
    <dgm:cxn modelId="{ABFD6995-8611-4890-9D3B-DDFBF7B90344}" srcId="{E98CA58F-B138-48ED-820A-62317493BB9A}" destId="{58B1A031-70AC-4241-9DD6-842A57D09810}" srcOrd="0" destOrd="0" parTransId="{CF049A4F-DA29-4A4D-A1FC-2055AAEFB32E}" sibTransId="{84B8D072-9C77-417A-B7BC-BACDDF926F17}"/>
    <dgm:cxn modelId="{A5112580-7795-4392-B760-CF0AA138695B}" srcId="{E98CA58F-B138-48ED-820A-62317493BB9A}" destId="{0245F1BE-427B-4ACF-87C8-41D6C657BA73}" srcOrd="2" destOrd="0" parTransId="{32AE8E23-2136-4113-84D4-C44CF6A1224A}" sibTransId="{5FEFA7F7-F957-4E0A-84EF-9A458A0202E5}"/>
    <dgm:cxn modelId="{BCF25A33-E4CA-4DA9-851D-3E8677E34BB4}" type="presOf" srcId="{58B1A031-70AC-4241-9DD6-842A57D09810}" destId="{8735EFE1-F501-4827-BB77-285EE22C58B3}" srcOrd="1" destOrd="0" presId="urn:microsoft.com/office/officeart/2005/8/layout/target3"/>
    <dgm:cxn modelId="{D2666CBE-0D3A-4F70-8569-7E389528BD4C}" type="presOf" srcId="{58B1A031-70AC-4241-9DD6-842A57D09810}" destId="{FA123DC8-E7F9-4502-9947-8B618324BF24}" srcOrd="0" destOrd="0" presId="urn:microsoft.com/office/officeart/2005/8/layout/target3"/>
    <dgm:cxn modelId="{99894801-8A42-4976-88E4-42F683049106}" type="presOf" srcId="{DAFFAECC-57E1-4EE1-A5AD-F34B12CA76AC}" destId="{ABCE96A4-FD2B-4860-A6B3-2B9FBD1EF27E}" srcOrd="1" destOrd="0" presId="urn:microsoft.com/office/officeart/2005/8/layout/target3"/>
    <dgm:cxn modelId="{485C18BF-FE55-407E-BF16-8417456CE531}" type="presOf" srcId="{0245F1BE-427B-4ACF-87C8-41D6C657BA73}" destId="{A86FC95F-8C20-4483-BB4B-BA7D88C18FC7}" srcOrd="1" destOrd="0" presId="urn:microsoft.com/office/officeart/2005/8/layout/target3"/>
    <dgm:cxn modelId="{0A3880BA-BE70-4182-8B49-CCC342BA6DF2}" srcId="{E98CA58F-B138-48ED-820A-62317493BB9A}" destId="{DAFFAECC-57E1-4EE1-A5AD-F34B12CA76AC}" srcOrd="1" destOrd="0" parTransId="{915D6975-0406-4723-AB8D-E284022096CB}" sibTransId="{72C5446C-B480-4B1A-B5E3-7EB7FE944B15}"/>
    <dgm:cxn modelId="{812F1FC4-3C41-4EFD-A576-3046F345BD3E}" type="presOf" srcId="{E98CA58F-B138-48ED-820A-62317493BB9A}" destId="{A58DF90B-5D1E-4B04-BFA0-59C7DB590552}" srcOrd="0" destOrd="0" presId="urn:microsoft.com/office/officeart/2005/8/layout/target3"/>
    <dgm:cxn modelId="{D03025A3-BE7D-44D8-AED4-8034B2331375}" type="presParOf" srcId="{A58DF90B-5D1E-4B04-BFA0-59C7DB590552}" destId="{A9AD3B65-D899-4AD4-AC18-629563A89423}" srcOrd="0" destOrd="0" presId="urn:microsoft.com/office/officeart/2005/8/layout/target3"/>
    <dgm:cxn modelId="{9AB425EC-A7BB-49BB-9D98-F69645364874}" type="presParOf" srcId="{A58DF90B-5D1E-4B04-BFA0-59C7DB590552}" destId="{1764CB32-1EEE-4BCA-9496-1AB79E22FC22}" srcOrd="1" destOrd="0" presId="urn:microsoft.com/office/officeart/2005/8/layout/target3"/>
    <dgm:cxn modelId="{D03D348E-03D4-497D-9277-6F7F902D45A5}" type="presParOf" srcId="{A58DF90B-5D1E-4B04-BFA0-59C7DB590552}" destId="{FA123DC8-E7F9-4502-9947-8B618324BF24}" srcOrd="2" destOrd="0" presId="urn:microsoft.com/office/officeart/2005/8/layout/target3"/>
    <dgm:cxn modelId="{98BA1A12-81B7-4984-A610-2D5A8FFC3D1C}" type="presParOf" srcId="{A58DF90B-5D1E-4B04-BFA0-59C7DB590552}" destId="{E3E2809D-89F6-479D-BCA2-156156B66D37}" srcOrd="3" destOrd="0" presId="urn:microsoft.com/office/officeart/2005/8/layout/target3"/>
    <dgm:cxn modelId="{573A3309-947B-4AB6-9B25-313B2539A469}" type="presParOf" srcId="{A58DF90B-5D1E-4B04-BFA0-59C7DB590552}" destId="{71BCC3ED-4510-4FE6-A05D-B03FECD1F35B}" srcOrd="4" destOrd="0" presId="urn:microsoft.com/office/officeart/2005/8/layout/target3"/>
    <dgm:cxn modelId="{FA7F97BD-02C4-40F7-85DA-1834153364C3}" type="presParOf" srcId="{A58DF90B-5D1E-4B04-BFA0-59C7DB590552}" destId="{25EA742F-4DF0-41F9-AFFB-FED8CC4759C3}" srcOrd="5" destOrd="0" presId="urn:microsoft.com/office/officeart/2005/8/layout/target3"/>
    <dgm:cxn modelId="{D22F2F9E-7E6A-449E-AC13-0D992C88DEF7}" type="presParOf" srcId="{A58DF90B-5D1E-4B04-BFA0-59C7DB590552}" destId="{16F93EA0-B217-4169-A2BF-6B6A3B7F4F19}" srcOrd="6" destOrd="0" presId="urn:microsoft.com/office/officeart/2005/8/layout/target3"/>
    <dgm:cxn modelId="{8C39FF03-D85C-458B-AE6A-2B7C4F7476B2}" type="presParOf" srcId="{A58DF90B-5D1E-4B04-BFA0-59C7DB590552}" destId="{FB9B621E-1670-4598-8917-E7A32B6ADA59}" srcOrd="7" destOrd="0" presId="urn:microsoft.com/office/officeart/2005/8/layout/target3"/>
    <dgm:cxn modelId="{DA949EBF-E2A3-450E-BC1A-2AE645921D99}" type="presParOf" srcId="{A58DF90B-5D1E-4B04-BFA0-59C7DB590552}" destId="{72BCF00C-1ED3-484B-9F30-8FA299D151D0}" srcOrd="8" destOrd="0" presId="urn:microsoft.com/office/officeart/2005/8/layout/target3"/>
    <dgm:cxn modelId="{7EB905E1-AF7A-4458-94A8-245AD2102F6A}" type="presParOf" srcId="{A58DF90B-5D1E-4B04-BFA0-59C7DB590552}" destId="{8735EFE1-F501-4827-BB77-285EE22C58B3}" srcOrd="9" destOrd="0" presId="urn:microsoft.com/office/officeart/2005/8/layout/target3"/>
    <dgm:cxn modelId="{EEE585E1-70D1-499B-914B-90B085601DCC}" type="presParOf" srcId="{A58DF90B-5D1E-4B04-BFA0-59C7DB590552}" destId="{ABCE96A4-FD2B-4860-A6B3-2B9FBD1EF27E}" srcOrd="10" destOrd="0" presId="urn:microsoft.com/office/officeart/2005/8/layout/target3"/>
    <dgm:cxn modelId="{C9675F91-A182-4DE6-93BE-125592B63431}" type="presParOf" srcId="{A58DF90B-5D1E-4B04-BFA0-59C7DB590552}" destId="{A86FC95F-8C20-4483-BB4B-BA7D88C18FC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97F63-704D-42F2-A425-51CB4455B5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5ACFC8-A01A-4525-8B37-E69F9C7C1A8A}">
      <dgm:prSet/>
      <dgm:spPr/>
      <dgm:t>
        <a:bodyPr/>
        <a:lstStyle/>
        <a:p>
          <a:pPr rtl="0"/>
          <a:r>
            <a:rPr lang="ru-RU" b="1" smtClean="0"/>
            <a:t>Структура социального статуса учителя</a:t>
          </a:r>
          <a:endParaRPr lang="ru-RU"/>
        </a:p>
      </dgm:t>
    </dgm:pt>
    <dgm:pt modelId="{DC8FB6F4-B7D1-43BC-8EBD-A27B4F6A6390}" type="parTrans" cxnId="{2511024A-FAE9-42AF-9E1B-EAEB1B0487C6}">
      <dgm:prSet/>
      <dgm:spPr/>
      <dgm:t>
        <a:bodyPr/>
        <a:lstStyle/>
        <a:p>
          <a:endParaRPr lang="ru-RU"/>
        </a:p>
      </dgm:t>
    </dgm:pt>
    <dgm:pt modelId="{79CF5CEB-5A0E-43A2-BF2C-8036F2C9B547}" type="sibTrans" cxnId="{2511024A-FAE9-42AF-9E1B-EAEB1B0487C6}">
      <dgm:prSet/>
      <dgm:spPr/>
      <dgm:t>
        <a:bodyPr/>
        <a:lstStyle/>
        <a:p>
          <a:endParaRPr lang="ru-RU"/>
        </a:p>
      </dgm:t>
    </dgm:pt>
    <dgm:pt modelId="{F73BC4C7-8103-41D2-B833-E3148FC940AC}" type="pres">
      <dgm:prSet presAssocID="{BD597F63-704D-42F2-A425-51CB4455B5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EC308-6E1A-47A2-84BD-CA897A587742}" type="pres">
      <dgm:prSet presAssocID="{835ACFC8-A01A-4525-8B37-E69F9C7C1A8A}" presName="parentText" presStyleLbl="node1" presStyleIdx="0" presStyleCnt="1" custScaleX="91990" custLinFactNeighborX="5451" custLinFactNeighborY="5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5FAA0-3954-40C2-99AA-D336A127B914}" type="presOf" srcId="{835ACFC8-A01A-4525-8B37-E69F9C7C1A8A}" destId="{4A6EC308-6E1A-47A2-84BD-CA897A587742}" srcOrd="0" destOrd="0" presId="urn:microsoft.com/office/officeart/2005/8/layout/vList2"/>
    <dgm:cxn modelId="{CBAF55DD-A5CF-4F83-8E50-7A37B820156A}" type="presOf" srcId="{BD597F63-704D-42F2-A425-51CB4455B513}" destId="{F73BC4C7-8103-41D2-B833-E3148FC940AC}" srcOrd="0" destOrd="0" presId="urn:microsoft.com/office/officeart/2005/8/layout/vList2"/>
    <dgm:cxn modelId="{2511024A-FAE9-42AF-9E1B-EAEB1B0487C6}" srcId="{BD597F63-704D-42F2-A425-51CB4455B513}" destId="{835ACFC8-A01A-4525-8B37-E69F9C7C1A8A}" srcOrd="0" destOrd="0" parTransId="{DC8FB6F4-B7D1-43BC-8EBD-A27B4F6A6390}" sibTransId="{79CF5CEB-5A0E-43A2-BF2C-8036F2C9B547}"/>
    <dgm:cxn modelId="{E9AABA81-0035-4893-BF38-A1A29A8509B0}" type="presParOf" srcId="{F73BC4C7-8103-41D2-B833-E3148FC940AC}" destId="{4A6EC308-6E1A-47A2-84BD-CA897A5877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9E44D-E4C4-435E-8EF5-50961413F70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0D19F-3BDD-4B4D-94C1-C7A7EC2E7D4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Тенденции развития  образования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2C015C-F191-4C93-8D0E-21FF0D1B0B4B}" type="parTrans" cxnId="{44B284D0-5201-44E2-82B8-BDAA7634317A}">
      <dgm:prSet/>
      <dgm:spPr/>
      <dgm:t>
        <a:bodyPr/>
        <a:lstStyle/>
        <a:p>
          <a:endParaRPr lang="ru-RU"/>
        </a:p>
      </dgm:t>
    </dgm:pt>
    <dgm:pt modelId="{35655B91-0D1D-4766-AED1-570FB2DE42F8}" type="sibTrans" cxnId="{44B284D0-5201-44E2-82B8-BDAA7634317A}">
      <dgm:prSet/>
      <dgm:spPr/>
      <dgm:t>
        <a:bodyPr/>
        <a:lstStyle/>
        <a:p>
          <a:endParaRPr lang="ru-RU"/>
        </a:p>
      </dgm:t>
    </dgm:pt>
    <dgm:pt modelId="{1F87C6AA-6387-4F80-9442-5D51B757502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траектории обучения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9CA013-2B73-49B0-A44D-FF4FB9E56CD2}" type="parTrans" cxnId="{63F0B9C5-D971-4D06-80EE-FE4AA413DA97}">
      <dgm:prSet/>
      <dgm:spPr/>
      <dgm:t>
        <a:bodyPr/>
        <a:lstStyle/>
        <a:p>
          <a:endParaRPr lang="ru-RU"/>
        </a:p>
      </dgm:t>
    </dgm:pt>
    <dgm:pt modelId="{7213C3BC-3040-4E1F-A38D-48B6A1CDBB5A}" type="sibTrans" cxnId="{63F0B9C5-D971-4D06-80EE-FE4AA413DA97}">
      <dgm:prSet/>
      <dgm:spPr/>
      <dgm:t>
        <a:bodyPr/>
        <a:lstStyle/>
        <a:p>
          <a:endParaRPr lang="ru-RU"/>
        </a:p>
      </dgm:t>
    </dgm:pt>
    <dgm:pt modelId="{D8611772-56CA-4B6E-89AF-B018BB07039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Дистанционные школы и университеты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61698E-6146-47A0-9AE9-F64FD2E11170}" type="parTrans" cxnId="{28A8EC0E-3D8C-4EAE-90E3-0AEEF10CE387}">
      <dgm:prSet/>
      <dgm:spPr/>
      <dgm:t>
        <a:bodyPr/>
        <a:lstStyle/>
        <a:p>
          <a:endParaRPr lang="ru-RU"/>
        </a:p>
      </dgm:t>
    </dgm:pt>
    <dgm:pt modelId="{370258D9-4069-4D3B-964F-A8EA998AF16C}" type="sibTrans" cxnId="{28A8EC0E-3D8C-4EAE-90E3-0AEEF10CE387}">
      <dgm:prSet/>
      <dgm:spPr/>
      <dgm:t>
        <a:bodyPr/>
        <a:lstStyle/>
        <a:p>
          <a:endParaRPr lang="ru-RU"/>
        </a:p>
      </dgm:t>
    </dgm:pt>
    <dgm:pt modelId="{8C3FCDAC-64C4-4D7E-91B1-4BE671F99EF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Игровые среды </a:t>
          </a:r>
          <a:endParaRPr lang="ru-RU" sz="1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0367E4-E812-4204-B2BB-4F872662DA9E}" type="parTrans" cxnId="{A68667F8-A001-4D6C-B90B-09426412C578}">
      <dgm:prSet/>
      <dgm:spPr/>
      <dgm:t>
        <a:bodyPr/>
        <a:lstStyle/>
        <a:p>
          <a:endParaRPr lang="ru-RU"/>
        </a:p>
      </dgm:t>
    </dgm:pt>
    <dgm:pt modelId="{88DA6A6A-5AA5-4CB9-9EAC-81E49EA55C8F}" type="sibTrans" cxnId="{A68667F8-A001-4D6C-B90B-09426412C578}">
      <dgm:prSet/>
      <dgm:spPr/>
      <dgm:t>
        <a:bodyPr/>
        <a:lstStyle/>
        <a:p>
          <a:endParaRPr lang="ru-RU"/>
        </a:p>
      </dgm:t>
    </dgm:pt>
    <dgm:pt modelId="{17C61880-F24C-41E4-8D4C-3CB337AA6B54}" type="pres">
      <dgm:prSet presAssocID="{9F59E44D-E4C4-435E-8EF5-50961413F70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5F7F1-ABBC-470E-A9C0-9A5FEF37DD65}" type="pres">
      <dgm:prSet presAssocID="{9F59E44D-E4C4-435E-8EF5-50961413F703}" presName="cycle" presStyleCnt="0"/>
      <dgm:spPr/>
    </dgm:pt>
    <dgm:pt modelId="{DC3E87C4-E16B-4FA4-A116-1A314A54D456}" type="pres">
      <dgm:prSet presAssocID="{9F59E44D-E4C4-435E-8EF5-50961413F703}" presName="centerShape" presStyleCnt="0"/>
      <dgm:spPr/>
    </dgm:pt>
    <dgm:pt modelId="{0804C380-61E1-44C3-8B70-6DEAF946E1FB}" type="pres">
      <dgm:prSet presAssocID="{9F59E44D-E4C4-435E-8EF5-50961413F703}" presName="connSite" presStyleLbl="node1" presStyleIdx="0" presStyleCnt="5"/>
      <dgm:spPr/>
    </dgm:pt>
    <dgm:pt modelId="{8C21BE9B-6FD1-4BA9-830C-0BCEE251FA75}" type="pres">
      <dgm:prSet presAssocID="{9F59E44D-E4C4-435E-8EF5-50961413F703}" presName="visible" presStyleLbl="node1" presStyleIdx="0" presStyleCnt="5" custScaleX="195049" custScaleY="194284" custLinFactNeighborX="34236" custLinFactNeighborY="184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2B80693-1DEF-44EF-BFBC-6941620BDF2B}" type="pres">
      <dgm:prSet presAssocID="{142C015C-F191-4C93-8D0E-21FF0D1B0B4B}" presName="Name25" presStyleLbl="parChTrans1D1" presStyleIdx="0" presStyleCnt="4"/>
      <dgm:spPr/>
      <dgm:t>
        <a:bodyPr/>
        <a:lstStyle/>
        <a:p>
          <a:endParaRPr lang="ru-RU"/>
        </a:p>
      </dgm:t>
    </dgm:pt>
    <dgm:pt modelId="{FDF3A483-75E9-4B66-860C-8FC15F54ABF5}" type="pres">
      <dgm:prSet presAssocID="{3C90D19F-3BDD-4B4D-94C1-C7A7EC2E7D42}" presName="node" presStyleCnt="0"/>
      <dgm:spPr/>
    </dgm:pt>
    <dgm:pt modelId="{AC932218-CFDB-4DE2-B5D8-7D054B535544}" type="pres">
      <dgm:prSet presAssocID="{3C90D19F-3BDD-4B4D-94C1-C7A7EC2E7D42}" presName="parentNode" presStyleLbl="node1" presStyleIdx="1" presStyleCnt="5" custScaleX="573817" custScaleY="99422" custLinFactX="83337" custLinFactNeighborX="100000" custLinFactNeighborY="4162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880E822-12C2-41F2-B02E-FA644E32F3C9}" type="pres">
      <dgm:prSet presAssocID="{3C90D19F-3BDD-4B4D-94C1-C7A7EC2E7D42}" presName="childNode" presStyleLbl="revTx" presStyleIdx="0" presStyleCnt="0">
        <dgm:presLayoutVars>
          <dgm:bulletEnabled val="1"/>
        </dgm:presLayoutVars>
      </dgm:prSet>
      <dgm:spPr/>
    </dgm:pt>
    <dgm:pt modelId="{0FD7994D-22C3-4E0C-BE18-E2080E213008}" type="pres">
      <dgm:prSet presAssocID="{0B0367E4-E812-4204-B2BB-4F872662DA9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3F259F3C-A3A0-4DA3-A17C-F3F97C69D11C}" type="pres">
      <dgm:prSet presAssocID="{8C3FCDAC-64C4-4D7E-91B1-4BE671F99EF7}" presName="node" presStyleCnt="0"/>
      <dgm:spPr/>
    </dgm:pt>
    <dgm:pt modelId="{3F3B2FFB-26D6-4397-87FF-30F2BB5C9F21}" type="pres">
      <dgm:prSet presAssocID="{8C3FCDAC-64C4-4D7E-91B1-4BE671F99EF7}" presName="parentNode" presStyleLbl="node1" presStyleIdx="2" presStyleCnt="5" custScaleX="461825" custScaleY="57097" custLinFactX="96391" custLinFactY="100000" custLinFactNeighborX="100000" custLinFactNeighborY="175215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F8B193-1867-4BF9-BC34-914B6A71BA05}" type="pres">
      <dgm:prSet presAssocID="{8C3FCDAC-64C4-4D7E-91B1-4BE671F99EF7}" presName="childNode" presStyleLbl="revTx" presStyleIdx="0" presStyleCnt="0">
        <dgm:presLayoutVars>
          <dgm:bulletEnabled val="1"/>
        </dgm:presLayoutVars>
      </dgm:prSet>
      <dgm:spPr/>
    </dgm:pt>
    <dgm:pt modelId="{17CA7425-D2F9-4EDC-A371-96AC337B8061}" type="pres">
      <dgm:prSet presAssocID="{489CA013-2B73-49B0-A44D-FF4FB9E56CD2}" presName="Name25" presStyleLbl="parChTrans1D1" presStyleIdx="2" presStyleCnt="4"/>
      <dgm:spPr/>
      <dgm:t>
        <a:bodyPr/>
        <a:lstStyle/>
        <a:p>
          <a:endParaRPr lang="ru-RU"/>
        </a:p>
      </dgm:t>
    </dgm:pt>
    <dgm:pt modelId="{19E269BC-0457-41A9-A972-D13F9653DED5}" type="pres">
      <dgm:prSet presAssocID="{1F87C6AA-6387-4F80-9442-5D51B7575020}" presName="node" presStyleCnt="0"/>
      <dgm:spPr/>
    </dgm:pt>
    <dgm:pt modelId="{1816E1A3-0088-4C3B-AB2D-DC97C1B59ABE}" type="pres">
      <dgm:prSet presAssocID="{1F87C6AA-6387-4F80-9442-5D51B7575020}" presName="parentNode" presStyleLbl="node1" presStyleIdx="3" presStyleCnt="5" custScaleX="451272" custScaleY="58437" custLinFactX="100000" custLinFactNeighborX="124748" custLinFactNeighborY="-4893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2B7507E-DCAB-4F4B-B309-CC8424EB11DA}" type="pres">
      <dgm:prSet presAssocID="{1F87C6AA-6387-4F80-9442-5D51B7575020}" presName="childNode" presStyleLbl="revTx" presStyleIdx="0" presStyleCnt="0">
        <dgm:presLayoutVars>
          <dgm:bulletEnabled val="1"/>
        </dgm:presLayoutVars>
      </dgm:prSet>
      <dgm:spPr/>
    </dgm:pt>
    <dgm:pt modelId="{D583FAC5-AB18-4813-B4C5-DC885428A773}" type="pres">
      <dgm:prSet presAssocID="{C861698E-6146-47A0-9AE9-F64FD2E11170}" presName="Name25" presStyleLbl="parChTrans1D1" presStyleIdx="3" presStyleCnt="4"/>
      <dgm:spPr/>
      <dgm:t>
        <a:bodyPr/>
        <a:lstStyle/>
        <a:p>
          <a:endParaRPr lang="ru-RU"/>
        </a:p>
      </dgm:t>
    </dgm:pt>
    <dgm:pt modelId="{7909C591-18BA-4EBE-9F6E-8E5187FF05D5}" type="pres">
      <dgm:prSet presAssocID="{D8611772-56CA-4B6E-89AF-B018BB070391}" presName="node" presStyleCnt="0"/>
      <dgm:spPr/>
    </dgm:pt>
    <dgm:pt modelId="{F585761A-3F2C-4EB4-8602-57BAB5673A7C}" type="pres">
      <dgm:prSet presAssocID="{D8611772-56CA-4B6E-89AF-B018BB070391}" presName="parentNode" presStyleLbl="node1" presStyleIdx="4" presStyleCnt="5" custScaleX="453033" custScaleY="59998" custLinFactX="104375" custLinFactY="-160300" custLinFactNeighborX="200000" custLinFactNeighborY="-200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B9FA3B-7031-4053-A449-7681EED46446}" type="pres">
      <dgm:prSet presAssocID="{D8611772-56CA-4B6E-89AF-B018BB07039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A446891-67BC-4F7E-B5AE-BEA9CA4C82A9}" type="presOf" srcId="{9F59E44D-E4C4-435E-8EF5-50961413F703}" destId="{17C61880-F24C-41E4-8D4C-3CB337AA6B54}" srcOrd="0" destOrd="0" presId="urn:microsoft.com/office/officeart/2005/8/layout/radial2"/>
    <dgm:cxn modelId="{39A5AAE0-3E20-436E-8F47-75140C46B3FE}" type="presOf" srcId="{142C015C-F191-4C93-8D0E-21FF0D1B0B4B}" destId="{42B80693-1DEF-44EF-BFBC-6941620BDF2B}" srcOrd="0" destOrd="0" presId="urn:microsoft.com/office/officeart/2005/8/layout/radial2"/>
    <dgm:cxn modelId="{527C38EE-7B39-4090-A933-8B1259789015}" type="presOf" srcId="{0B0367E4-E812-4204-B2BB-4F872662DA9E}" destId="{0FD7994D-22C3-4E0C-BE18-E2080E213008}" srcOrd="0" destOrd="0" presId="urn:microsoft.com/office/officeart/2005/8/layout/radial2"/>
    <dgm:cxn modelId="{82327A40-B67D-4D0C-A0BD-E59B78D9E5D1}" type="presOf" srcId="{D8611772-56CA-4B6E-89AF-B018BB070391}" destId="{F585761A-3F2C-4EB4-8602-57BAB5673A7C}" srcOrd="0" destOrd="0" presId="urn:microsoft.com/office/officeart/2005/8/layout/radial2"/>
    <dgm:cxn modelId="{B882B85C-3513-4B55-BA81-FFD494525D3A}" type="presOf" srcId="{8C3FCDAC-64C4-4D7E-91B1-4BE671F99EF7}" destId="{3F3B2FFB-26D6-4397-87FF-30F2BB5C9F21}" srcOrd="0" destOrd="0" presId="urn:microsoft.com/office/officeart/2005/8/layout/radial2"/>
    <dgm:cxn modelId="{28A8EC0E-3D8C-4EAE-90E3-0AEEF10CE387}" srcId="{9F59E44D-E4C4-435E-8EF5-50961413F703}" destId="{D8611772-56CA-4B6E-89AF-B018BB070391}" srcOrd="3" destOrd="0" parTransId="{C861698E-6146-47A0-9AE9-F64FD2E11170}" sibTransId="{370258D9-4069-4D3B-964F-A8EA998AF16C}"/>
    <dgm:cxn modelId="{A68667F8-A001-4D6C-B90B-09426412C578}" srcId="{9F59E44D-E4C4-435E-8EF5-50961413F703}" destId="{8C3FCDAC-64C4-4D7E-91B1-4BE671F99EF7}" srcOrd="1" destOrd="0" parTransId="{0B0367E4-E812-4204-B2BB-4F872662DA9E}" sibTransId="{88DA6A6A-5AA5-4CB9-9EAC-81E49EA55C8F}"/>
    <dgm:cxn modelId="{63FC71FB-C502-47F5-9005-5DB4272BDA87}" type="presOf" srcId="{1F87C6AA-6387-4F80-9442-5D51B7575020}" destId="{1816E1A3-0088-4C3B-AB2D-DC97C1B59ABE}" srcOrd="0" destOrd="0" presId="urn:microsoft.com/office/officeart/2005/8/layout/radial2"/>
    <dgm:cxn modelId="{44B284D0-5201-44E2-82B8-BDAA7634317A}" srcId="{9F59E44D-E4C4-435E-8EF5-50961413F703}" destId="{3C90D19F-3BDD-4B4D-94C1-C7A7EC2E7D42}" srcOrd="0" destOrd="0" parTransId="{142C015C-F191-4C93-8D0E-21FF0D1B0B4B}" sibTransId="{35655B91-0D1D-4766-AED1-570FB2DE42F8}"/>
    <dgm:cxn modelId="{BA1E497B-9A08-4E2E-B4B9-123133BED056}" type="presOf" srcId="{489CA013-2B73-49B0-A44D-FF4FB9E56CD2}" destId="{17CA7425-D2F9-4EDC-A371-96AC337B8061}" srcOrd="0" destOrd="0" presId="urn:microsoft.com/office/officeart/2005/8/layout/radial2"/>
    <dgm:cxn modelId="{BBC2FB35-5B57-4A1D-80E5-B575E0FF0943}" type="presOf" srcId="{3C90D19F-3BDD-4B4D-94C1-C7A7EC2E7D42}" destId="{AC932218-CFDB-4DE2-B5D8-7D054B535544}" srcOrd="0" destOrd="0" presId="urn:microsoft.com/office/officeart/2005/8/layout/radial2"/>
    <dgm:cxn modelId="{63F0B9C5-D971-4D06-80EE-FE4AA413DA97}" srcId="{9F59E44D-E4C4-435E-8EF5-50961413F703}" destId="{1F87C6AA-6387-4F80-9442-5D51B7575020}" srcOrd="2" destOrd="0" parTransId="{489CA013-2B73-49B0-A44D-FF4FB9E56CD2}" sibTransId="{7213C3BC-3040-4E1F-A38D-48B6A1CDBB5A}"/>
    <dgm:cxn modelId="{70D8630B-F330-4867-AAF8-43020558F923}" type="presOf" srcId="{C861698E-6146-47A0-9AE9-F64FD2E11170}" destId="{D583FAC5-AB18-4813-B4C5-DC885428A773}" srcOrd="0" destOrd="0" presId="urn:microsoft.com/office/officeart/2005/8/layout/radial2"/>
    <dgm:cxn modelId="{1C797AE4-C544-4022-A7AC-847B41375BBB}" type="presParOf" srcId="{17C61880-F24C-41E4-8D4C-3CB337AA6B54}" destId="{96D5F7F1-ABBC-470E-A9C0-9A5FEF37DD65}" srcOrd="0" destOrd="0" presId="urn:microsoft.com/office/officeart/2005/8/layout/radial2"/>
    <dgm:cxn modelId="{F06865EC-B626-48F1-B9D5-63C9D19730B6}" type="presParOf" srcId="{96D5F7F1-ABBC-470E-A9C0-9A5FEF37DD65}" destId="{DC3E87C4-E16B-4FA4-A116-1A314A54D456}" srcOrd="0" destOrd="0" presId="urn:microsoft.com/office/officeart/2005/8/layout/radial2"/>
    <dgm:cxn modelId="{7DED0106-51CA-4831-AB59-5CDFC98A14E8}" type="presParOf" srcId="{DC3E87C4-E16B-4FA4-A116-1A314A54D456}" destId="{0804C380-61E1-44C3-8B70-6DEAF946E1FB}" srcOrd="0" destOrd="0" presId="urn:microsoft.com/office/officeart/2005/8/layout/radial2"/>
    <dgm:cxn modelId="{0990E111-CD80-483B-8D88-DD8B478C636C}" type="presParOf" srcId="{DC3E87C4-E16B-4FA4-A116-1A314A54D456}" destId="{8C21BE9B-6FD1-4BA9-830C-0BCEE251FA75}" srcOrd="1" destOrd="0" presId="urn:microsoft.com/office/officeart/2005/8/layout/radial2"/>
    <dgm:cxn modelId="{AE0B505F-19B7-4474-BC76-2D759ABE6392}" type="presParOf" srcId="{96D5F7F1-ABBC-470E-A9C0-9A5FEF37DD65}" destId="{42B80693-1DEF-44EF-BFBC-6941620BDF2B}" srcOrd="1" destOrd="0" presId="urn:microsoft.com/office/officeart/2005/8/layout/radial2"/>
    <dgm:cxn modelId="{60894C72-05F3-4927-B50A-242578DFDDD5}" type="presParOf" srcId="{96D5F7F1-ABBC-470E-A9C0-9A5FEF37DD65}" destId="{FDF3A483-75E9-4B66-860C-8FC15F54ABF5}" srcOrd="2" destOrd="0" presId="urn:microsoft.com/office/officeart/2005/8/layout/radial2"/>
    <dgm:cxn modelId="{0F112B05-282A-403A-B3F4-111104468396}" type="presParOf" srcId="{FDF3A483-75E9-4B66-860C-8FC15F54ABF5}" destId="{AC932218-CFDB-4DE2-B5D8-7D054B535544}" srcOrd="0" destOrd="0" presId="urn:microsoft.com/office/officeart/2005/8/layout/radial2"/>
    <dgm:cxn modelId="{E56A28AE-CF40-488F-9C2A-6CD9AA8A7901}" type="presParOf" srcId="{FDF3A483-75E9-4B66-860C-8FC15F54ABF5}" destId="{A880E822-12C2-41F2-B02E-FA644E32F3C9}" srcOrd="1" destOrd="0" presId="urn:microsoft.com/office/officeart/2005/8/layout/radial2"/>
    <dgm:cxn modelId="{59B814EC-FE3A-4DE1-A653-F25DA84D1820}" type="presParOf" srcId="{96D5F7F1-ABBC-470E-A9C0-9A5FEF37DD65}" destId="{0FD7994D-22C3-4E0C-BE18-E2080E213008}" srcOrd="3" destOrd="0" presId="urn:microsoft.com/office/officeart/2005/8/layout/radial2"/>
    <dgm:cxn modelId="{65D9B52B-EF4F-4530-8C5E-4569B986BBC6}" type="presParOf" srcId="{96D5F7F1-ABBC-470E-A9C0-9A5FEF37DD65}" destId="{3F259F3C-A3A0-4DA3-A17C-F3F97C69D11C}" srcOrd="4" destOrd="0" presId="urn:microsoft.com/office/officeart/2005/8/layout/radial2"/>
    <dgm:cxn modelId="{C0CAD8C6-E6FE-4D03-98DA-7BA8F45712EF}" type="presParOf" srcId="{3F259F3C-A3A0-4DA3-A17C-F3F97C69D11C}" destId="{3F3B2FFB-26D6-4397-87FF-30F2BB5C9F21}" srcOrd="0" destOrd="0" presId="urn:microsoft.com/office/officeart/2005/8/layout/radial2"/>
    <dgm:cxn modelId="{EFC46801-BE1C-4B00-83C5-536B969E6E58}" type="presParOf" srcId="{3F259F3C-A3A0-4DA3-A17C-F3F97C69D11C}" destId="{5BF8B193-1867-4BF9-BC34-914B6A71BA05}" srcOrd="1" destOrd="0" presId="urn:microsoft.com/office/officeart/2005/8/layout/radial2"/>
    <dgm:cxn modelId="{A41BD326-A57E-4288-9C6D-63076B0DD161}" type="presParOf" srcId="{96D5F7F1-ABBC-470E-A9C0-9A5FEF37DD65}" destId="{17CA7425-D2F9-4EDC-A371-96AC337B8061}" srcOrd="5" destOrd="0" presId="urn:microsoft.com/office/officeart/2005/8/layout/radial2"/>
    <dgm:cxn modelId="{BC3CA951-75DF-4BD6-BE8E-4F42E8A09AF9}" type="presParOf" srcId="{96D5F7F1-ABBC-470E-A9C0-9A5FEF37DD65}" destId="{19E269BC-0457-41A9-A972-D13F9653DED5}" srcOrd="6" destOrd="0" presId="urn:microsoft.com/office/officeart/2005/8/layout/radial2"/>
    <dgm:cxn modelId="{236CBD14-9FA5-4490-A1A9-10E7A5CCB2CA}" type="presParOf" srcId="{19E269BC-0457-41A9-A972-D13F9653DED5}" destId="{1816E1A3-0088-4C3B-AB2D-DC97C1B59ABE}" srcOrd="0" destOrd="0" presId="urn:microsoft.com/office/officeart/2005/8/layout/radial2"/>
    <dgm:cxn modelId="{0BEB1D24-EC9D-4695-B789-17D52488FB4A}" type="presParOf" srcId="{19E269BC-0457-41A9-A972-D13F9653DED5}" destId="{62B7507E-DCAB-4F4B-B309-CC8424EB11DA}" srcOrd="1" destOrd="0" presId="urn:microsoft.com/office/officeart/2005/8/layout/radial2"/>
    <dgm:cxn modelId="{05221B33-4CE8-42DA-AFC6-253F57E4FCB1}" type="presParOf" srcId="{96D5F7F1-ABBC-470E-A9C0-9A5FEF37DD65}" destId="{D583FAC5-AB18-4813-B4C5-DC885428A773}" srcOrd="7" destOrd="0" presId="urn:microsoft.com/office/officeart/2005/8/layout/radial2"/>
    <dgm:cxn modelId="{58633900-464C-410F-8C1A-B896DDB7BD03}" type="presParOf" srcId="{96D5F7F1-ABBC-470E-A9C0-9A5FEF37DD65}" destId="{7909C591-18BA-4EBE-9F6E-8E5187FF05D5}" srcOrd="8" destOrd="0" presId="urn:microsoft.com/office/officeart/2005/8/layout/radial2"/>
    <dgm:cxn modelId="{C2E845B2-B0D3-448A-BAB1-4FE08298E037}" type="presParOf" srcId="{7909C591-18BA-4EBE-9F6E-8E5187FF05D5}" destId="{F585761A-3F2C-4EB4-8602-57BAB5673A7C}" srcOrd="0" destOrd="0" presId="urn:microsoft.com/office/officeart/2005/8/layout/radial2"/>
    <dgm:cxn modelId="{9B25BD36-1BF6-4613-98CC-903F28E1E17E}" type="presParOf" srcId="{7909C591-18BA-4EBE-9F6E-8E5187FF05D5}" destId="{98B9FA3B-7031-4053-A449-7681EED4644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D3B65-D899-4AD4-AC18-629563A89423}">
      <dsp:nvSpPr>
        <dsp:cNvPr id="0" name=""/>
        <dsp:cNvSpPr/>
      </dsp:nvSpPr>
      <dsp:spPr>
        <a:xfrm>
          <a:off x="0" y="0"/>
          <a:ext cx="4250506" cy="42505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23DC8-E7F9-4502-9947-8B618324BF24}">
      <dsp:nvSpPr>
        <dsp:cNvPr id="0" name=""/>
        <dsp:cNvSpPr/>
      </dsp:nvSpPr>
      <dsp:spPr>
        <a:xfrm>
          <a:off x="2125253" y="0"/>
          <a:ext cx="6227673" cy="4250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Экономический компонент– характеризует уровень доходов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125253" y="0"/>
        <a:ext cx="6227673" cy="1275154"/>
      </dsp:txXfrm>
    </dsp:sp>
    <dsp:sp modelId="{71BCC3ED-4510-4FE6-A05D-B03FECD1F35B}">
      <dsp:nvSpPr>
        <dsp:cNvPr id="0" name=""/>
        <dsp:cNvSpPr/>
      </dsp:nvSpPr>
      <dsp:spPr>
        <a:xfrm>
          <a:off x="743839" y="1275154"/>
          <a:ext cx="2762826" cy="27628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A742F-4DF0-41F9-AFFB-FED8CC4759C3}">
      <dsp:nvSpPr>
        <dsp:cNvPr id="0" name=""/>
        <dsp:cNvSpPr/>
      </dsp:nvSpPr>
      <dsp:spPr>
        <a:xfrm>
          <a:off x="2125253" y="1275154"/>
          <a:ext cx="6227673" cy="2762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Культурный компонент– престиж профессии в обществе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2125253" y="1275154"/>
        <a:ext cx="6227673" cy="1275150"/>
      </dsp:txXfrm>
    </dsp:sp>
    <dsp:sp modelId="{FB9B621E-1670-4598-8917-E7A32B6ADA59}">
      <dsp:nvSpPr>
        <dsp:cNvPr id="0" name=""/>
        <dsp:cNvSpPr/>
      </dsp:nvSpPr>
      <dsp:spPr>
        <a:xfrm>
          <a:off x="1487677" y="2550304"/>
          <a:ext cx="1275150" cy="12751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CF00C-1ED3-484B-9F30-8FA299D151D0}">
      <dsp:nvSpPr>
        <dsp:cNvPr id="0" name=""/>
        <dsp:cNvSpPr/>
      </dsp:nvSpPr>
      <dsp:spPr>
        <a:xfrm>
          <a:off x="2125253" y="2550304"/>
          <a:ext cx="6227673" cy="127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Символический компонент– условия труда, возможность повышения квалификации и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карьерного роста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125253" y="2550304"/>
        <a:ext cx="6227673" cy="1275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EC308-6E1A-47A2-84BD-CA897A587742}">
      <dsp:nvSpPr>
        <dsp:cNvPr id="0" name=""/>
        <dsp:cNvSpPr/>
      </dsp:nvSpPr>
      <dsp:spPr>
        <a:xfrm>
          <a:off x="524873" y="115100"/>
          <a:ext cx="60278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Структура социального статуса учителя</a:t>
          </a:r>
          <a:endParaRPr lang="ru-RU" sz="2600" kern="1200"/>
        </a:p>
      </dsp:txBody>
      <dsp:txXfrm>
        <a:off x="557657" y="147884"/>
        <a:ext cx="5962286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3FAC5-AB18-4813-B4C5-DC885428A773}">
      <dsp:nvSpPr>
        <dsp:cNvPr id="0" name=""/>
        <dsp:cNvSpPr/>
      </dsp:nvSpPr>
      <dsp:spPr>
        <a:xfrm rot="20935662">
          <a:off x="2099044" y="3017080"/>
          <a:ext cx="2800307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2800307" y="17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A7425-D2F9-4EDC-A371-96AC337B8061}">
      <dsp:nvSpPr>
        <dsp:cNvPr id="0" name=""/>
        <dsp:cNvSpPr/>
      </dsp:nvSpPr>
      <dsp:spPr>
        <a:xfrm rot="366722">
          <a:off x="2118042" y="3600247"/>
          <a:ext cx="2485861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2485861" y="17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7994D-22C3-4E0C-BE18-E2080E213008}">
      <dsp:nvSpPr>
        <dsp:cNvPr id="0" name=""/>
        <dsp:cNvSpPr/>
      </dsp:nvSpPr>
      <dsp:spPr>
        <a:xfrm rot="1299504">
          <a:off x="2001663" y="4287513"/>
          <a:ext cx="3497042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3497042" y="17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80693-1DEF-44EF-BFBC-6941620BDF2B}">
      <dsp:nvSpPr>
        <dsp:cNvPr id="0" name=""/>
        <dsp:cNvSpPr/>
      </dsp:nvSpPr>
      <dsp:spPr>
        <a:xfrm rot="19456970">
          <a:off x="1892883" y="2250748"/>
          <a:ext cx="2469265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2469265" y="17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1BE9B-6FD1-4BA9-830C-0BCEE251FA75}">
      <dsp:nvSpPr>
        <dsp:cNvPr id="0" name=""/>
        <dsp:cNvSpPr/>
      </dsp:nvSpPr>
      <dsp:spPr>
        <a:xfrm>
          <a:off x="437658" y="2070511"/>
          <a:ext cx="3348664" cy="33355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32218-CFDB-4DE2-B5D8-7D054B535544}">
      <dsp:nvSpPr>
        <dsp:cNvPr id="0" name=""/>
        <dsp:cNvSpPr/>
      </dsp:nvSpPr>
      <dsp:spPr>
        <a:xfrm>
          <a:off x="1866839" y="537517"/>
          <a:ext cx="5910885" cy="102414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Тенденции развития  образования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6839" y="537517"/>
        <a:ext cx="5910885" cy="1024145"/>
      </dsp:txXfrm>
    </dsp:sp>
    <dsp:sp modelId="{3F3B2FFB-26D6-4397-87FF-30F2BB5C9F21}">
      <dsp:nvSpPr>
        <dsp:cNvPr id="0" name=""/>
        <dsp:cNvSpPr/>
      </dsp:nvSpPr>
      <dsp:spPr>
        <a:xfrm>
          <a:off x="3703707" y="4936974"/>
          <a:ext cx="4757256" cy="5881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Игровые среды 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03707" y="4936974"/>
        <a:ext cx="4757256" cy="588155"/>
      </dsp:txXfrm>
    </dsp:sp>
    <dsp:sp modelId="{1816E1A3-0088-4C3B-AB2D-DC97C1B59ABE}">
      <dsp:nvSpPr>
        <dsp:cNvPr id="0" name=""/>
        <dsp:cNvSpPr/>
      </dsp:nvSpPr>
      <dsp:spPr>
        <a:xfrm>
          <a:off x="4063754" y="3640834"/>
          <a:ext cx="4648549" cy="60195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траектории обучения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3754" y="3640834"/>
        <a:ext cx="4648549" cy="601959"/>
      </dsp:txXfrm>
    </dsp:sp>
    <dsp:sp modelId="{F585761A-3F2C-4EB4-8602-57BAB5673A7C}">
      <dsp:nvSpPr>
        <dsp:cNvPr id="0" name=""/>
        <dsp:cNvSpPr/>
      </dsp:nvSpPr>
      <dsp:spPr>
        <a:xfrm>
          <a:off x="3847729" y="2200668"/>
          <a:ext cx="4666689" cy="6180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Дистанционные школы и университеты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7729" y="2200668"/>
        <a:ext cx="4666689" cy="61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8" r="16461"/>
          <a:stretch/>
        </p:blipFill>
        <p:spPr bwMode="auto">
          <a:xfrm flipH="1">
            <a:off x="-6805264" y="8476276"/>
            <a:ext cx="9198925" cy="48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588"/>
            <a:ext cx="5113430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flipV="1">
            <a:off x="-65274" y="1556792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8569114" y="1450510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8321551" y="1452543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flipV="1">
            <a:off x="-65275" y="1450162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833109" y="1440905"/>
            <a:ext cx="115908" cy="12911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427715" y="6541789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170540" y="6538614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698997" y="6525344"/>
            <a:ext cx="128587" cy="13233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215463" y="278589"/>
            <a:ext cx="2083837" cy="1078173"/>
          </a:xfrm>
          <a:prstGeom prst="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  <a:extLst/>
        </p:spPr>
      </p:pic>
      <p:grpSp>
        <p:nvGrpSpPr>
          <p:cNvPr id="2" name="Группа 1"/>
          <p:cNvGrpSpPr/>
          <p:nvPr/>
        </p:nvGrpSpPr>
        <p:grpSpPr>
          <a:xfrm>
            <a:off x="-5221088" y="4581128"/>
            <a:ext cx="5053889" cy="3491406"/>
            <a:chOff x="-4762" y="205749"/>
            <a:chExt cx="8465194" cy="4303371"/>
          </a:xfrm>
        </p:grpSpPr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-4762" y="205749"/>
              <a:ext cx="4691996" cy="1944216"/>
            </a:xfrm>
            <a:prstGeom prst="rect">
              <a:avLst/>
            </a:prstGeom>
            <a:gradFill>
              <a:gsLst>
                <a:gs pos="13000">
                  <a:srgbClr val="92D050">
                    <a:lumMod val="44000"/>
                    <a:lumOff val="56000"/>
                    <a:alpha val="73000"/>
                  </a:srgbClr>
                </a:gs>
                <a:gs pos="57000">
                  <a:srgbClr val="92D050"/>
                </a:gs>
              </a:gsLst>
              <a:lin ang="16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dirty="0">
                  <a:ln/>
                  <a:solidFill>
                    <a:srgbClr val="00B050"/>
                  </a:solidFill>
                </a:rPr>
                <a:t> </a:t>
              </a:r>
            </a:p>
            <a:p>
              <a:r>
                <a:rPr lang="ru-RU" b="1" dirty="0">
                  <a:ln/>
                  <a:solidFill>
                    <a:srgbClr val="00B050"/>
                  </a:solidFill>
                </a:rPr>
                <a:t> 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normalizeH="0" baseline="0" dirty="0" smtClean="0">
                <a:ln/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923928" y="3140968"/>
              <a:ext cx="4536504" cy="136815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633409" y="6957392"/>
            <a:ext cx="3678570" cy="150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Докладчик: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студент ИПО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Юрий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Шарлай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/>
              <a:t> </a:t>
            </a:r>
          </a:p>
          <a:p>
            <a:r>
              <a:rPr lang="ru-RU" dirty="0"/>
              <a:t> 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75" y="1952836"/>
            <a:ext cx="919819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96551" y="1936415"/>
            <a:ext cx="7560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СОЦИАЛЬНЫЙ СТАТУС УЧИТЕЛЯ: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СЕГОДНЯ И ЗАВТРА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820" y="4149080"/>
            <a:ext cx="5112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105" y="1965027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4160" y="1316098"/>
            <a:ext cx="7558240" cy="74018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Результаты   изучения   мнений респондентов  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 престижности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профессий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59874"/>
              </p:ext>
            </p:extLst>
          </p:nvPr>
        </p:nvGraphicFramePr>
        <p:xfrm>
          <a:off x="424010" y="2204864"/>
          <a:ext cx="8396462" cy="4469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751"/>
                <a:gridCol w="2517439"/>
                <a:gridCol w="2448272"/>
              </a:tblGrid>
              <a:tr h="3500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Перечень профессий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Представители общественности, 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50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Специалист в области IT-технологий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88,60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87,47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Юрист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87,51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Менеджер, управленец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82,76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82,73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Госслужащий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80,73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81,68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Журналист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76,17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Бухгалтер, экономист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71,08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Врач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66,88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70,89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50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Преподаватель высшей школы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64,68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67,78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Инженер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57,48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50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Рабочий высокой квалификации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51,98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25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32,74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  <a:tr h="505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Работник торговли, общественного питания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31,03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061" y="213285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aphicFrame>
        <p:nvGraphicFramePr>
          <p:cNvPr id="10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77333"/>
              </p:ext>
            </p:extLst>
          </p:nvPr>
        </p:nvGraphicFramePr>
        <p:xfrm>
          <a:off x="531838" y="1628801"/>
          <a:ext cx="8312347" cy="509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061" y="213285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85542"/>
              </p:ext>
            </p:extLst>
          </p:nvPr>
        </p:nvGraphicFramePr>
        <p:xfrm>
          <a:off x="531838" y="1484784"/>
          <a:ext cx="82296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1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061" y="2348880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573286"/>
              </p:ext>
            </p:extLst>
          </p:nvPr>
        </p:nvGraphicFramePr>
        <p:xfrm>
          <a:off x="899591" y="1484784"/>
          <a:ext cx="769181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6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061" y="2348880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73893541"/>
              </p:ext>
            </p:extLst>
          </p:nvPr>
        </p:nvGraphicFramePr>
        <p:xfrm>
          <a:off x="251521" y="1484785"/>
          <a:ext cx="8592664" cy="526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20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3621" y="2600908"/>
            <a:ext cx="8193284" cy="403244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7" y="885191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683568" y="702581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136388" y="184770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21" y="1988840"/>
            <a:ext cx="8515395" cy="9361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Распределение ответов студентов педагогического направления</a:t>
            </a:r>
            <a:endParaRPr lang="ru-RU" sz="2400" b="1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911229"/>
              </p:ext>
            </p:extLst>
          </p:nvPr>
        </p:nvGraphicFramePr>
        <p:xfrm>
          <a:off x="531838" y="2924944"/>
          <a:ext cx="8064697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540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3621" y="2600908"/>
            <a:ext cx="8193284" cy="403244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7" y="885191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683568" y="702581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136388" y="184770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21" y="1988840"/>
            <a:ext cx="8515395" cy="9361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Распределение ответов студентов непедагогического направления</a:t>
            </a:r>
            <a:endParaRPr lang="ru-RU" sz="2400" b="1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305823"/>
              </p:ext>
            </p:extLst>
          </p:nvPr>
        </p:nvGraphicFramePr>
        <p:xfrm>
          <a:off x="531837" y="2996952"/>
          <a:ext cx="8064697" cy="363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46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3621" y="2600908"/>
            <a:ext cx="8193284" cy="403244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7" y="885191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683568" y="702581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136388" y="184770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851935135"/>
              </p:ext>
            </p:extLst>
          </p:nvPr>
        </p:nvGraphicFramePr>
        <p:xfrm>
          <a:off x="130299" y="1316098"/>
          <a:ext cx="8867774" cy="663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2835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241667"/>
            <a:ext cx="8229600" cy="103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0712" y="2636912"/>
            <a:ext cx="7912968" cy="302433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32" y="163494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95522" y="163494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2060848"/>
            <a:ext cx="8949017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8563" indent="-571500" algn="just">
              <a:lnSpc>
                <a:spcPct val="200000"/>
              </a:lnSpc>
              <a:spcBef>
                <a:spcPts val="0"/>
              </a:spcBef>
              <a:buFontTx/>
              <a:buChar char="-"/>
              <a:tabLst>
                <a:tab pos="982663" algn="l"/>
              </a:tabLst>
            </a:pP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>
            <a:off x="1687724" y="2637145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54199" y="1484784"/>
            <a:ext cx="9198199" cy="792088"/>
          </a:xfrm>
          <a:solidFill>
            <a:srgbClr val="A0BF61"/>
          </a:solidFill>
        </p:spPr>
        <p:txBody>
          <a:bodyPr>
            <a:noAutofit/>
          </a:bodyPr>
          <a:lstStyle/>
          <a:p>
            <a:pPr marL="723900" lvl="0">
              <a:spcAft>
                <a:spcPts val="150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Дистанционные школы и университеты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nadip.ru/wp-content/uploads/2020/04/4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074"/>
            <a:ext cx="9144000" cy="49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85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4737" y="2636912"/>
            <a:ext cx="7118124" cy="381642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46" y="379853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242817" y="271673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84737" y="3356992"/>
            <a:ext cx="7311798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063" indent="723900" algn="l">
              <a:lnSpc>
                <a:spcPct val="200000"/>
              </a:lnSpc>
              <a:spcBef>
                <a:spcPts val="0"/>
              </a:spcBef>
              <a:tabLst>
                <a:tab pos="982663" algn="l"/>
              </a:tabLst>
            </a:pP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27063" indent="723900" algn="l">
              <a:lnSpc>
                <a:spcPct val="120000"/>
              </a:lnSpc>
              <a:spcBef>
                <a:spcPts val="0"/>
              </a:spcBef>
              <a:tabLst>
                <a:tab pos="982663" algn="l"/>
              </a:tabLst>
            </a:pP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>
            <a:off x="2051720" y="2636912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37" y="2445716"/>
            <a:ext cx="7059946" cy="44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" y="1870466"/>
            <a:ext cx="9144000" cy="648072"/>
          </a:xfrm>
          <a:prstGeom prst="rect">
            <a:avLst/>
          </a:prstGeom>
          <a:solidFill>
            <a:srgbClr val="A0BF6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3900">
              <a:spcAft>
                <a:spcPts val="15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Индивидуальные траектории обучения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7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7" y="885191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683568" y="702581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3212976"/>
            <a:ext cx="8345015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3900" algn="l">
              <a:spcAft>
                <a:spcPts val="1500"/>
              </a:spcAft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136388" y="184770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pSp>
        <p:nvGrpSpPr>
          <p:cNvPr id="23" name="Группа 22"/>
          <p:cNvGrpSpPr/>
          <p:nvPr/>
        </p:nvGrpSpPr>
        <p:grpSpPr>
          <a:xfrm>
            <a:off x="-5221088" y="4581128"/>
            <a:ext cx="5053889" cy="3491406"/>
            <a:chOff x="-4762" y="205749"/>
            <a:chExt cx="8465194" cy="4303371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-4762" y="205749"/>
              <a:ext cx="4691996" cy="1944216"/>
            </a:xfrm>
            <a:prstGeom prst="rect">
              <a:avLst/>
            </a:prstGeom>
            <a:gradFill>
              <a:gsLst>
                <a:gs pos="13000">
                  <a:srgbClr val="92D050">
                    <a:lumMod val="44000"/>
                    <a:lumOff val="56000"/>
                    <a:alpha val="73000"/>
                  </a:srgbClr>
                </a:gs>
                <a:gs pos="57000">
                  <a:srgbClr val="92D050"/>
                </a:gs>
              </a:gsLst>
              <a:lin ang="16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dirty="0">
                  <a:ln/>
                  <a:solidFill>
                    <a:srgbClr val="00B050"/>
                  </a:solidFill>
                </a:rPr>
                <a:t> </a:t>
              </a:r>
            </a:p>
            <a:p>
              <a:r>
                <a:rPr lang="ru-RU" b="1" dirty="0">
                  <a:ln/>
                  <a:solidFill>
                    <a:srgbClr val="00B050"/>
                  </a:solidFill>
                </a:rPr>
                <a:t> 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normalizeH="0" baseline="0" dirty="0" smtClean="0">
                <a:ln/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3928" y="3140968"/>
              <a:ext cx="4536504" cy="136815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31838" y="1748550"/>
            <a:ext cx="8612162" cy="4848802"/>
          </a:xfrm>
          <a:prstGeom prst="rect">
            <a:avLst/>
          </a:prstGeom>
        </p:spPr>
        <p:txBody>
          <a:bodyPr/>
          <a:lstStyle/>
          <a:p>
            <a:pPr lvl="0" algn="ctr" rtl="0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rtl="0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Социальные функции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учителя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Образовательная (воспитательная и обучающая)</a:t>
            </a:r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Информационная </a:t>
            </a:r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Коммуникативная </a:t>
            </a:r>
            <a:r>
              <a:rPr lang="ru-RU" sz="2400" i="1" dirty="0" smtClean="0"/>
              <a:t> </a:t>
            </a:r>
            <a:endParaRPr lang="ru-RU" sz="2400" dirty="0" smtClean="0"/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Организаторская </a:t>
            </a:r>
            <a:r>
              <a:rPr lang="ru-RU" sz="2400" i="1" dirty="0" smtClean="0"/>
              <a:t> </a:t>
            </a:r>
            <a:endParaRPr lang="ru-RU" sz="2400" dirty="0" smtClean="0"/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Конструктивная </a:t>
            </a:r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Исследовательская </a:t>
            </a:r>
            <a:r>
              <a:rPr lang="ru-RU" sz="2400" i="1" dirty="0" smtClean="0"/>
              <a:t> </a:t>
            </a:r>
            <a:endParaRPr lang="ru-RU" sz="2400" dirty="0" smtClean="0"/>
          </a:p>
          <a:p>
            <a:pPr marL="342900" lvl="0" indent="-342900" rt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Стимулирующая (мобилизационная)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3430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4737" y="2636912"/>
            <a:ext cx="7118124" cy="381642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46" y="379853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242817" y="271673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84737" y="3356992"/>
            <a:ext cx="7311798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7063" indent="723900" algn="l">
              <a:lnSpc>
                <a:spcPct val="200000"/>
              </a:lnSpc>
              <a:spcBef>
                <a:spcPts val="0"/>
              </a:spcBef>
              <a:tabLst>
                <a:tab pos="982663" algn="l"/>
              </a:tabLst>
            </a:pP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27063" indent="723900" algn="l">
              <a:lnSpc>
                <a:spcPct val="120000"/>
              </a:lnSpc>
              <a:spcBef>
                <a:spcPts val="0"/>
              </a:spcBef>
              <a:tabLst>
                <a:tab pos="982663" algn="l"/>
              </a:tabLst>
            </a:pPr>
            <a:endParaRPr lang="ru-RU" sz="3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>
            <a:off x="2051720" y="2636912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1" y="1870466"/>
            <a:ext cx="9144000" cy="648072"/>
          </a:xfrm>
          <a:prstGeom prst="rect">
            <a:avLst/>
          </a:prstGeom>
          <a:solidFill>
            <a:srgbClr val="A0BF6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3900">
              <a:spcAft>
                <a:spcPts val="15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Игровые среды,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96" y="2708920"/>
            <a:ext cx="74993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1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029200" y="4267200"/>
            <a:ext cx="3733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solidFill>
                  <a:schemeClr val="tx2">
                    <a:lumMod val="75000"/>
                  </a:schemeClr>
                </a:solidFill>
              </a:rPr>
              <a:t>Name of</a:t>
            </a:r>
          </a:p>
          <a:p>
            <a:r>
              <a:rPr lang="en-US" sz="4900" dirty="0" smtClean="0">
                <a:solidFill>
                  <a:schemeClr val="tx2">
                    <a:lumMod val="75000"/>
                  </a:schemeClr>
                </a:solidFill>
              </a:rPr>
              <a:t>presentation</a:t>
            </a:r>
            <a:endParaRPr lang="ru-RU" sz="4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5560820" y="5636861"/>
            <a:ext cx="2659380" cy="5640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Company name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52400" y="152400"/>
            <a:ext cx="85344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engitensioner-x-com.img.abc188.com/images/w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73299" cy="57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608640" cy="14401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Будущее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твоих руках!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0" y="70513"/>
            <a:ext cx="2083837" cy="98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24" y="70942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0000"/>
                <a:lumMod val="75000"/>
                <a:lumOff val="25000"/>
              </a:srgbClr>
            </a:gs>
            <a:gs pos="35000">
              <a:srgbClr val="92D050">
                <a:alpha val="32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08E62530-AB00-4E2E-8F38-25724137ADE7}"/>
              </a:ext>
            </a:extLst>
          </p:cNvPr>
          <p:cNvSpPr/>
          <p:nvPr/>
        </p:nvSpPr>
        <p:spPr>
          <a:xfrm>
            <a:off x="4427984" y="1830675"/>
            <a:ext cx="576064" cy="41943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ПРОБЛЕМЫ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6082853" y="3485646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5212008" y="3654922"/>
            <a:ext cx="3888431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/>
              <a:t>Ф</a:t>
            </a:r>
            <a:r>
              <a:rPr lang="ru-RU" sz="2000" dirty="0" smtClean="0"/>
              <a:t>еномен </a:t>
            </a:r>
            <a:r>
              <a:rPr lang="ru-RU" sz="2000" dirty="0"/>
              <a:t>«профессиональных </a:t>
            </a:r>
            <a:r>
              <a:rPr lang="ru-RU" sz="2000" dirty="0" smtClean="0"/>
              <a:t>симулякров»</a:t>
            </a:r>
          </a:p>
          <a:p>
            <a:pPr algn="ctr"/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330024" y="2137805"/>
            <a:ext cx="3888432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/>
              <a:t>Д</a:t>
            </a:r>
            <a:r>
              <a:rPr lang="ru-RU" sz="2000" dirty="0" smtClean="0"/>
              <a:t>еформация </a:t>
            </a:r>
            <a:r>
              <a:rPr lang="ru-RU" sz="2000" dirty="0"/>
              <a:t>половозрастной структуры педагогических </a:t>
            </a:r>
            <a:r>
              <a:rPr lang="ru-RU" sz="2000" dirty="0" smtClean="0"/>
              <a:t>работников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302728" y="3654923"/>
            <a:ext cx="3888432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Низкий </a:t>
            </a:r>
            <a:r>
              <a:rPr lang="ru-RU" sz="2000" dirty="0"/>
              <a:t>приток молодых </a:t>
            </a:r>
            <a:r>
              <a:rPr lang="ru-RU" sz="2000" dirty="0" smtClean="0"/>
              <a:t>кадров</a:t>
            </a:r>
          </a:p>
          <a:p>
            <a:pPr algn="ctr"/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302728" y="5229200"/>
            <a:ext cx="3888432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Старение </a:t>
            </a:r>
            <a:r>
              <a:rPr lang="ru-RU" sz="2000" dirty="0"/>
              <a:t>педагогического </a:t>
            </a:r>
            <a:r>
              <a:rPr lang="ru-RU" sz="2000" dirty="0" smtClean="0"/>
              <a:t>состава</a:t>
            </a:r>
          </a:p>
          <a:p>
            <a:pPr algn="ctr"/>
            <a:endParaRPr lang="ru-RU" sz="2000" b="1" dirty="0" smtClean="0">
              <a:solidFill>
                <a:srgbClr val="66006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5148582" y="2221144"/>
            <a:ext cx="3888432" cy="9848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/>
              <a:t>Ф</a:t>
            </a:r>
            <a:r>
              <a:rPr lang="ru-RU" sz="2000" dirty="0" smtClean="0"/>
              <a:t>еминизация </a:t>
            </a:r>
            <a:r>
              <a:rPr lang="ru-RU" sz="2000" dirty="0"/>
              <a:t>учительской </a:t>
            </a:r>
            <a:r>
              <a:rPr lang="ru-RU" sz="2000" dirty="0" smtClean="0"/>
              <a:t>профессии</a:t>
            </a:r>
          </a:p>
          <a:p>
            <a:pPr algn="ctr"/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5212009" y="5229199"/>
            <a:ext cx="3888431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err="1"/>
              <a:t>З</a:t>
            </a:r>
            <a:r>
              <a:rPr lang="ru-RU" sz="2000" dirty="0" err="1" smtClean="0"/>
              <a:t>акрепляемость</a:t>
            </a:r>
            <a:r>
              <a:rPr lang="ru-RU" sz="2000" dirty="0" smtClean="0"/>
              <a:t> кадров  </a:t>
            </a:r>
            <a:r>
              <a:rPr lang="ru-RU" sz="2000" dirty="0"/>
              <a:t>в </a:t>
            </a:r>
            <a:r>
              <a:rPr lang="ru-RU" sz="2000" dirty="0" smtClean="0"/>
              <a:t>профессии</a:t>
            </a:r>
          </a:p>
          <a:p>
            <a:pPr algn="ctr"/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137509" y="23377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70" y="23377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83768" y="110155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61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1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7" y="885191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683568" y="702581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3212976"/>
            <a:ext cx="8345015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3900" algn="l">
              <a:spcAft>
                <a:spcPts val="1500"/>
              </a:spcAft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136388" y="184770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pSp>
        <p:nvGrpSpPr>
          <p:cNvPr id="23" name="Группа 22"/>
          <p:cNvGrpSpPr/>
          <p:nvPr/>
        </p:nvGrpSpPr>
        <p:grpSpPr>
          <a:xfrm>
            <a:off x="-5221088" y="4581128"/>
            <a:ext cx="5053889" cy="3491406"/>
            <a:chOff x="-4762" y="205749"/>
            <a:chExt cx="8465194" cy="4303371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-4762" y="205749"/>
              <a:ext cx="4691996" cy="1944216"/>
            </a:xfrm>
            <a:prstGeom prst="rect">
              <a:avLst/>
            </a:prstGeom>
            <a:gradFill>
              <a:gsLst>
                <a:gs pos="13000">
                  <a:srgbClr val="92D050">
                    <a:lumMod val="44000"/>
                    <a:lumOff val="56000"/>
                    <a:alpha val="73000"/>
                  </a:srgbClr>
                </a:gs>
                <a:gs pos="57000">
                  <a:srgbClr val="92D050"/>
                </a:gs>
              </a:gsLst>
              <a:lin ang="16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400" b="1" dirty="0">
                  <a:ln/>
                  <a:solidFill>
                    <a:srgbClr val="00B050"/>
                  </a:solidFill>
                </a:rPr>
                <a:t> </a:t>
              </a:r>
            </a:p>
            <a:p>
              <a:r>
                <a:rPr lang="ru-RU" b="1" dirty="0">
                  <a:ln/>
                  <a:solidFill>
                    <a:srgbClr val="00B050"/>
                  </a:solidFill>
                </a:rPr>
                <a:t> 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1" i="0" u="none" strike="noStrike" normalizeH="0" baseline="0" dirty="0" smtClean="0">
                <a:ln/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3928" y="3140968"/>
              <a:ext cx="4536504" cy="136815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31838" y="1748550"/>
            <a:ext cx="8612162" cy="4848802"/>
          </a:xfrm>
          <a:prstGeom prst="rect">
            <a:avLst/>
          </a:prstGeom>
        </p:spPr>
        <p:txBody>
          <a:bodyPr/>
          <a:lstStyle/>
          <a:p>
            <a:pPr lvl="0" algn="ctr" rtl="0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2209956"/>
            <a:ext cx="86254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Цель исследования: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статуса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учителя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современном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обществе (на примере абитуриентов и студентов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СибГИУ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Задачи исследования: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1. Определить рабочее понятие  «социальный статус учителя».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2. Выявить структуру социального статуса учителя.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3. Провести эмпирическое исследование, направленное на выявление статуса учителя в современном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1515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0000"/>
                <a:lumMod val="75000"/>
                <a:lumOff val="25000"/>
              </a:srgbClr>
            </a:gs>
            <a:gs pos="35000">
              <a:srgbClr val="92D050">
                <a:alpha val="32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6082853" y="3485646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137509" y="23377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70" y="23377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83768" y="110155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95536" y="1133356"/>
            <a:ext cx="84969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just"/>
            <a:r>
              <a:rPr lang="ru-RU" sz="2800" dirty="0" smtClean="0"/>
              <a:t> 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Социальный статус - место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индивида в социальной структуре, характеризующееся совокупностью определенных прав и обязанностей.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Престиж -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субъективное восприятие педагогом собственной профессии в ряду других профессий, а также представления о том, какое положение занимает его профессия в социуме.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1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30000"/>
                <a:lumMod val="75000"/>
                <a:lumOff val="25000"/>
              </a:srgbClr>
            </a:gs>
            <a:gs pos="35000">
              <a:srgbClr val="92D050">
                <a:alpha val="32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F49473-9A94-480C-A9B1-99D4CC3EE2A8}"/>
              </a:ext>
            </a:extLst>
          </p:cNvPr>
          <p:cNvSpPr/>
          <p:nvPr/>
        </p:nvSpPr>
        <p:spPr>
          <a:xfrm>
            <a:off x="6082853" y="3485646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137509" y="23377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70" y="23377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83768" y="110155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95536" y="1133356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9994302"/>
              </p:ext>
            </p:extLst>
          </p:nvPr>
        </p:nvGraphicFramePr>
        <p:xfrm>
          <a:off x="539552" y="2274838"/>
          <a:ext cx="8352927" cy="42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1621684"/>
              </p:ext>
            </p:extLst>
          </p:nvPr>
        </p:nvGraphicFramePr>
        <p:xfrm>
          <a:off x="2221346" y="1153661"/>
          <a:ext cx="655272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921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5522" y="1484784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Корабли лавировали, лавировали, да не вылавировали.</a:t>
            </a:r>
            <a:endParaRPr lang="ru-RU" sz="6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8730"/>
          <a:stretch/>
        </p:blipFill>
        <p:spPr bwMode="auto">
          <a:xfrm>
            <a:off x="-54199" y="1988840"/>
            <a:ext cx="914400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-54199" y="1836316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596535" y="1780754"/>
            <a:ext cx="128587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8339360" y="1777579"/>
            <a:ext cx="127000" cy="11747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8844185" y="1780754"/>
            <a:ext cx="104832" cy="1158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3621" y="2600908"/>
            <a:ext cx="8193284" cy="403244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47" y="346104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95522" y="346104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136388" y="1847700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4840"/>
              </p:ext>
            </p:extLst>
          </p:nvPr>
        </p:nvGraphicFramePr>
        <p:xfrm>
          <a:off x="683568" y="2818368"/>
          <a:ext cx="8160617" cy="3852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8079"/>
                <a:gridCol w="4262538"/>
              </a:tblGrid>
              <a:tr h="770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Ямало-Ненецкий АО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113826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Ненецкий АО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101681 </a:t>
                      </a:r>
                      <a:r>
                        <a:rPr lang="ru-RU" sz="18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/>
                </a:tc>
              </a:tr>
              <a:tr h="770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Чукотский АО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92797 </a:t>
                      </a:r>
                      <a:r>
                        <a:rPr lang="ru-RU" sz="18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/>
                </a:tc>
              </a:tr>
              <a:tr h="770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Магаданская область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85795 </a:t>
                      </a:r>
                      <a:r>
                        <a:rPr lang="ru-RU" sz="18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/>
                </a:tc>
              </a:tr>
              <a:tr h="770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Москва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>
                    <a:solidFill>
                      <a:srgbClr val="92D05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83679 </a:t>
                      </a:r>
                      <a:r>
                        <a:rPr lang="ru-RU" sz="18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47625" marB="47625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895054"/>
            <a:ext cx="8041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ТОП-5 регионов России с самой большой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заработной </a:t>
            </a:r>
            <a:r>
              <a:rPr lang="ru-RU" sz="2400" b="1" dirty="0"/>
              <a:t>платой </a:t>
            </a:r>
          </a:p>
        </p:txBody>
      </p:sp>
    </p:spTree>
    <p:extLst>
      <p:ext uri="{BB962C8B-B14F-4D97-AF65-F5344CB8AC3E}">
        <p14:creationId xmlns:p14="http://schemas.microsoft.com/office/powerpoint/2010/main" val="26783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105" y="1965027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6" name="Рисунок 1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 l="6207" t="18989" r="30422" b="14856"/>
          <a:stretch/>
        </p:blipFill>
        <p:spPr>
          <a:xfrm>
            <a:off x="531838" y="2132856"/>
            <a:ext cx="8128990" cy="4392488"/>
          </a:xfrm>
          <a:prstGeom prst="rect">
            <a:avLst/>
          </a:prstGeom>
          <a:solidFill>
            <a:srgbClr val="92D050">
              <a:alpha val="63000"/>
            </a:srgbClr>
          </a:solidFill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4160" y="1316098"/>
            <a:ext cx="7558240" cy="74018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Рейтинг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вакансий по уровню заработной платы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Кемеровской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553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484784"/>
            <a:ext cx="671333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dirty="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V="1">
            <a:off x="167105" y="1965027"/>
            <a:ext cx="8898384" cy="2381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pic>
        <p:nvPicPr>
          <p:cNvPr id="13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32" y="237925"/>
            <a:ext cx="5113430" cy="8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0626"/>
          <a:stretch/>
        </p:blipFill>
        <p:spPr bwMode="auto">
          <a:xfrm>
            <a:off x="424010" y="237925"/>
            <a:ext cx="2083837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31838" y="3212976"/>
            <a:ext cx="8064697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800" indent="-342900" algn="l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>
            <a:off x="2463919" y="1316098"/>
            <a:ext cx="5904656" cy="0"/>
          </a:xfrm>
          <a:prstGeom prst="straightConnector1">
            <a:avLst/>
          </a:prstGeom>
          <a:noFill/>
          <a:ln w="25400">
            <a:solidFill>
              <a:srgbClr val="A0BF6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4160" y="1316098"/>
            <a:ext cx="7558240" cy="74018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Распределение вакансии «Учитель» по территории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Кемеровской области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096" t="17959" r="36900" b="16410"/>
          <a:stretch/>
        </p:blipFill>
        <p:spPr>
          <a:xfrm>
            <a:off x="1165436" y="2137697"/>
            <a:ext cx="6976150" cy="44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445</Words>
  <Application>Microsoft Office PowerPoint</Application>
  <PresentationFormat>Экран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вакансий по уровню заработной платы  в Кемеровской области</vt:lpstr>
      <vt:lpstr>Распределение вакансии «Учитель» по территории  в Кемеровской области</vt:lpstr>
      <vt:lpstr>Результаты   изучения   мнений респондентов   о престижности    профессий 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ответов студентов педагогического направления</vt:lpstr>
      <vt:lpstr>Распределение ответов студентов непедагогического направления</vt:lpstr>
      <vt:lpstr>Презентация PowerPoint</vt:lpstr>
      <vt:lpstr>Дистанционные школы и университеты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Валерия</cp:lastModifiedBy>
  <cp:revision>98</cp:revision>
  <dcterms:created xsi:type="dcterms:W3CDTF">2020-02-25T13:40:36Z</dcterms:created>
  <dcterms:modified xsi:type="dcterms:W3CDTF">2021-05-23T14:10:31Z</dcterms:modified>
</cp:coreProperties>
</file>